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7" r:id="rId2"/>
    <p:sldId id="269" r:id="rId3"/>
    <p:sldId id="347" r:id="rId4"/>
    <p:sldId id="290" r:id="rId5"/>
    <p:sldId id="374" r:id="rId6"/>
    <p:sldId id="292" r:id="rId7"/>
    <p:sldId id="372" r:id="rId8"/>
    <p:sldId id="373" r:id="rId9"/>
    <p:sldId id="368" r:id="rId10"/>
    <p:sldId id="348" r:id="rId11"/>
    <p:sldId id="349" r:id="rId12"/>
    <p:sldId id="350" r:id="rId13"/>
    <p:sldId id="351" r:id="rId14"/>
    <p:sldId id="352" r:id="rId15"/>
    <p:sldId id="353" r:id="rId16"/>
    <p:sldId id="354" r:id="rId17"/>
    <p:sldId id="370" r:id="rId18"/>
    <p:sldId id="371" r:id="rId19"/>
    <p:sldId id="369"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64F"/>
    <a:srgbClr val="D7C285"/>
    <a:srgbClr val="CC9900"/>
    <a:srgbClr val="D3BC7B"/>
    <a:srgbClr val="996600"/>
    <a:srgbClr val="996633"/>
    <a:srgbClr val="171717"/>
    <a:srgbClr val="1D1D1D"/>
    <a:srgbClr val="784628"/>
    <a:srgbClr val="0C0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9" autoAdjust="0"/>
    <p:restoredTop sz="92354" autoAdjust="0"/>
  </p:normalViewPr>
  <p:slideViewPr>
    <p:cSldViewPr>
      <p:cViewPr>
        <p:scale>
          <a:sx n="60" d="100"/>
          <a:sy n="60" d="100"/>
        </p:scale>
        <p:origin x="-76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A096719-3FAF-4269-BB7C-1DE2B8F3D089}" type="datetimeFigureOut">
              <a:rPr lang="en-US" smtClean="0"/>
              <a:pPr/>
              <a:t>5/7/2013</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68842CD-FD79-4EC7-8120-A756BA946D6D}" type="slidenum">
              <a:rPr lang="en-US" smtClean="0"/>
              <a:pPr/>
              <a:t>‹#›</a:t>
            </a:fld>
            <a:endParaRPr lang="en-US"/>
          </a:p>
        </p:txBody>
      </p:sp>
    </p:spTree>
    <p:extLst>
      <p:ext uri="{BB962C8B-B14F-4D97-AF65-F5344CB8AC3E}">
        <p14:creationId xmlns:p14="http://schemas.microsoft.com/office/powerpoint/2010/main" val="2383247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53E4FC-0E98-4D13-A556-7EB22F98A00C}" type="datetimeFigureOut">
              <a:rPr lang="en-US" smtClean="0"/>
              <a:pPr/>
              <a:t>5/7/2013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1DE427-D623-4937-AE63-F6CFD8801F79}" type="slidenum">
              <a:rPr lang="en-US" smtClean="0"/>
              <a:pPr/>
              <a:t>‹#›</a:t>
            </a:fld>
            <a:endParaRPr lang="en-US"/>
          </a:p>
        </p:txBody>
      </p:sp>
    </p:spTree>
    <p:extLst>
      <p:ext uri="{BB962C8B-B14F-4D97-AF65-F5344CB8AC3E}">
        <p14:creationId xmlns:p14="http://schemas.microsoft.com/office/powerpoint/2010/main" val="301678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dirty="0" smtClean="0">
              <a:solidFill>
                <a:schemeClr val="tx1">
                  <a:lumMod val="65000"/>
                  <a:lumOff val="35000"/>
                </a:schemeClr>
              </a:solidFill>
              <a:latin typeface="Sabon MT" pitchFamily="18" charset="0"/>
            </a:endParaRP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3</a:t>
            </a:fld>
            <a:endParaRPr lang="en-US"/>
          </a:p>
        </p:txBody>
      </p:sp>
    </p:spTree>
    <p:extLst>
      <p:ext uri="{BB962C8B-B14F-4D97-AF65-F5344CB8AC3E}">
        <p14:creationId xmlns:p14="http://schemas.microsoft.com/office/powerpoint/2010/main" val="106459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the 2012 Nonprofit Social Network Benchmarking Report, 98% of nonprofits didn’t raise any money on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in 2012. Social media is currently viewed as a source to generate increased engagement and acquisitions, and we will continue to try to cultivate this audience and produce additional revenue.  We need to work with DM to add a Membership tab to the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page. This would help educate this new audience about the benefits of Membership and encourage them to learn more.</a:t>
            </a: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2012 was a banner fundraising year for the Met, despite a tumultuous fundraising climate with a political election and Hurricane Sandy. Yet even in the presence of these challenging external circumstances, BSD worked with the Met to develop the most integrated and successful End-of-Year campaign for the Museum to date.</a:t>
            </a:r>
          </a:p>
          <a:p>
            <a:r>
              <a:rPr lang="en-US" sz="1200" kern="1200" dirty="0" smtClean="0">
                <a:solidFill>
                  <a:schemeClr val="tx1"/>
                </a:solidFill>
                <a:latin typeface="+mn-lt"/>
                <a:ea typeface="+mn-ea"/>
                <a:cs typeface="+mn-cs"/>
              </a:rPr>
              <a:t>The EOY campaign, which included outbound emails, social media, onsite promotion, and paid search generated high levels of digital engagement across the board. The BSD pages alone brought in a total of $216,785.93 in revenue, an increase of over 200% from the 2011 EOY campaign. </a:t>
            </a: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Donors were the only segment that showed a decrease in total revenue year over year. This is a may be a symptom of the lack of engaging content offered to this segment. Until the Development newsletters sent in September, October, and November, the list received nothing but donation asks, which took a toll on annual appeal conversions. </a:t>
            </a:r>
            <a:r>
              <a:rPr lang="en-US" sz="1200" b="1" kern="1200" dirty="0" smtClean="0">
                <a:solidFill>
                  <a:schemeClr val="tx1"/>
                </a:solidFill>
                <a:latin typeface="+mn-lt"/>
                <a:ea typeface="+mn-ea"/>
                <a:cs typeface="+mn-cs"/>
              </a:rPr>
              <a:t> We need to continue generating a regular content stream, including non-donate asks, for all segments.</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dirty="0" smtClean="0">
              <a:solidFill>
                <a:schemeClr val="tx1">
                  <a:lumMod val="65000"/>
                  <a:lumOff val="35000"/>
                </a:schemeClr>
              </a:solidFill>
              <a:latin typeface="Sabon MT" pitchFamily="18" charset="0"/>
            </a:endParaRP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20</a:t>
            </a:fld>
            <a:endParaRPr lang="en-US"/>
          </a:p>
        </p:txBody>
      </p:sp>
    </p:spTree>
    <p:extLst>
      <p:ext uri="{BB962C8B-B14F-4D97-AF65-F5344CB8AC3E}">
        <p14:creationId xmlns:p14="http://schemas.microsoft.com/office/powerpoint/2010/main" val="106459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70443-9253-4B70-9CA1-EE98A285688E}" type="slidenum">
              <a:rPr lang="en-US" smtClean="0"/>
              <a:pPr/>
              <a:t>23</a:t>
            </a:fld>
            <a:endParaRPr lang="en-US"/>
          </a:p>
        </p:txBody>
      </p:sp>
    </p:spTree>
    <p:extLst>
      <p:ext uri="{BB962C8B-B14F-4D97-AF65-F5344CB8AC3E}">
        <p14:creationId xmlns:p14="http://schemas.microsoft.com/office/powerpoint/2010/main" val="353110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dirty="0" smtClean="0">
                <a:solidFill>
                  <a:schemeClr val="tx1">
                    <a:lumMod val="65000"/>
                    <a:lumOff val="35000"/>
                  </a:schemeClr>
                </a:solidFill>
                <a:latin typeface="Sabon MT" pitchFamily="18" charset="0"/>
              </a:rPr>
              <a:t> Largest tourist attraction in New York City,  drawing over </a:t>
            </a:r>
            <a:r>
              <a:rPr kumimoji="1" lang="en-US" sz="1200" dirty="0" smtClean="0">
                <a:solidFill>
                  <a:schemeClr val="tx1">
                    <a:lumMod val="85000"/>
                    <a:lumOff val="15000"/>
                  </a:schemeClr>
                </a:solidFill>
                <a:latin typeface="Sabon MT" pitchFamily="18" charset="0"/>
              </a:rPr>
              <a:t>5.7 million visitors </a:t>
            </a:r>
            <a:r>
              <a:rPr kumimoji="1" lang="en-US" sz="1200" dirty="0" smtClean="0">
                <a:solidFill>
                  <a:schemeClr val="tx1">
                    <a:lumMod val="65000"/>
                    <a:lumOff val="35000"/>
                  </a:schemeClr>
                </a:solidFill>
                <a:latin typeface="Sabon MT" pitchFamily="18" charset="0"/>
              </a:rPr>
              <a:t>in FY2011.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smtClean="0">
                <a:solidFill>
                  <a:schemeClr val="tx1">
                    <a:lumMod val="65000"/>
                    <a:lumOff val="35000"/>
                  </a:schemeClr>
                </a:solidFill>
                <a:latin typeface="Sabon MT" pitchFamily="18" charset="0"/>
              </a:rPr>
              <a:t>Approximately </a:t>
            </a:r>
            <a:r>
              <a:rPr kumimoji="1" lang="en-US" sz="1200" smtClean="0">
                <a:solidFill>
                  <a:schemeClr val="tx1">
                    <a:lumMod val="85000"/>
                    <a:lumOff val="15000"/>
                  </a:schemeClr>
                </a:solidFill>
                <a:latin typeface="Sabon MT" pitchFamily="18" charset="0"/>
              </a:rPr>
              <a:t>170,000</a:t>
            </a:r>
            <a:r>
              <a:rPr kumimoji="1" lang="en-US" sz="1200" smtClean="0">
                <a:solidFill>
                  <a:schemeClr val="tx1">
                    <a:lumMod val="65000"/>
                    <a:lumOff val="35000"/>
                  </a:schemeClr>
                </a:solidFill>
                <a:latin typeface="Sabon MT" pitchFamily="18" charset="0"/>
              </a:rPr>
              <a:t> individual members and </a:t>
            </a:r>
            <a:r>
              <a:rPr kumimoji="1" lang="en-US" sz="1200" smtClean="0">
                <a:solidFill>
                  <a:schemeClr val="tx1">
                    <a:lumMod val="85000"/>
                    <a:lumOff val="15000"/>
                  </a:schemeClr>
                </a:solidFill>
                <a:latin typeface="Sabon MT" pitchFamily="18" charset="0"/>
              </a:rPr>
              <a:t>123 </a:t>
            </a:r>
            <a:r>
              <a:rPr kumimoji="1" lang="en-US" sz="1200" smtClean="0">
                <a:solidFill>
                  <a:schemeClr val="tx1">
                    <a:lumMod val="65000"/>
                    <a:lumOff val="35000"/>
                  </a:schemeClr>
                </a:solidFill>
                <a:latin typeface="Sabon MT" pitchFamily="18" charset="0"/>
              </a:rPr>
              <a:t>corporate patrons.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dirty="0" smtClean="0">
              <a:solidFill>
                <a:schemeClr val="tx1">
                  <a:lumMod val="65000"/>
                  <a:lumOff val="35000"/>
                </a:schemeClr>
              </a:solidFill>
              <a:latin typeface="Sabon MT" pitchFamily="18" charset="0"/>
            </a:endParaRP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4</a:t>
            </a:fld>
            <a:endParaRPr lang="en-US"/>
          </a:p>
        </p:txBody>
      </p:sp>
    </p:spTree>
    <p:extLst>
      <p:ext uri="{BB962C8B-B14F-4D97-AF65-F5344CB8AC3E}">
        <p14:creationId xmlns:p14="http://schemas.microsoft.com/office/powerpoint/2010/main" val="106459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dirty="0" smtClean="0">
                <a:solidFill>
                  <a:schemeClr val="tx1">
                    <a:lumMod val="65000"/>
                    <a:lumOff val="35000"/>
                  </a:schemeClr>
                </a:solidFill>
                <a:latin typeface="Sabon MT" pitchFamily="18" charset="0"/>
              </a:rPr>
              <a:t> Largest tourist attraction in New York City,  drawing over </a:t>
            </a:r>
            <a:r>
              <a:rPr kumimoji="1" lang="en-US" sz="1200" dirty="0" smtClean="0">
                <a:solidFill>
                  <a:schemeClr val="tx1">
                    <a:lumMod val="85000"/>
                    <a:lumOff val="15000"/>
                  </a:schemeClr>
                </a:solidFill>
                <a:latin typeface="Sabon MT" pitchFamily="18" charset="0"/>
              </a:rPr>
              <a:t>5.7 million visitors </a:t>
            </a:r>
            <a:r>
              <a:rPr kumimoji="1" lang="en-US" sz="1200" dirty="0" smtClean="0">
                <a:solidFill>
                  <a:schemeClr val="tx1">
                    <a:lumMod val="65000"/>
                    <a:lumOff val="35000"/>
                  </a:schemeClr>
                </a:solidFill>
                <a:latin typeface="Sabon MT" pitchFamily="18" charset="0"/>
              </a:rPr>
              <a:t>in FY2011.</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smtClean="0">
                <a:solidFill>
                  <a:schemeClr val="tx1">
                    <a:lumMod val="65000"/>
                    <a:lumOff val="35000"/>
                  </a:schemeClr>
                </a:solidFill>
                <a:latin typeface="Sabon MT" pitchFamily="18" charset="0"/>
              </a:rPr>
              <a:t>Approximately </a:t>
            </a:r>
            <a:r>
              <a:rPr kumimoji="1" lang="en-US" sz="1200" smtClean="0">
                <a:solidFill>
                  <a:schemeClr val="tx1">
                    <a:lumMod val="85000"/>
                    <a:lumOff val="15000"/>
                  </a:schemeClr>
                </a:solidFill>
                <a:latin typeface="Sabon MT" pitchFamily="18" charset="0"/>
              </a:rPr>
              <a:t>170,000</a:t>
            </a:r>
            <a:r>
              <a:rPr kumimoji="1" lang="en-US" sz="1200" smtClean="0">
                <a:solidFill>
                  <a:schemeClr val="tx1">
                    <a:lumMod val="65000"/>
                    <a:lumOff val="35000"/>
                  </a:schemeClr>
                </a:solidFill>
                <a:latin typeface="Sabon MT" pitchFamily="18" charset="0"/>
              </a:rPr>
              <a:t> individual members and </a:t>
            </a:r>
            <a:r>
              <a:rPr kumimoji="1" lang="en-US" sz="1200" smtClean="0">
                <a:solidFill>
                  <a:schemeClr val="tx1">
                    <a:lumMod val="85000"/>
                    <a:lumOff val="15000"/>
                  </a:schemeClr>
                </a:solidFill>
                <a:latin typeface="Sabon MT" pitchFamily="18" charset="0"/>
              </a:rPr>
              <a:t>123 </a:t>
            </a:r>
            <a:r>
              <a:rPr kumimoji="1" lang="en-US" sz="1200" smtClean="0">
                <a:solidFill>
                  <a:schemeClr val="tx1">
                    <a:lumMod val="65000"/>
                    <a:lumOff val="35000"/>
                  </a:schemeClr>
                </a:solidFill>
                <a:latin typeface="Sabon MT" pitchFamily="18" charset="0"/>
              </a:rPr>
              <a:t>corporate patrons.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dirty="0" smtClean="0">
              <a:solidFill>
                <a:schemeClr val="tx1">
                  <a:lumMod val="65000"/>
                  <a:lumOff val="35000"/>
                </a:schemeClr>
              </a:solidFill>
              <a:latin typeface="Sabon MT" pitchFamily="18" charset="0"/>
            </a:endParaRP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5</a:t>
            </a:fld>
            <a:endParaRPr lang="en-US"/>
          </a:p>
        </p:txBody>
      </p:sp>
    </p:spTree>
    <p:extLst>
      <p:ext uri="{BB962C8B-B14F-4D97-AF65-F5344CB8AC3E}">
        <p14:creationId xmlns:p14="http://schemas.microsoft.com/office/powerpoint/2010/main" val="106459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00"/>
              </a:spcBef>
              <a:spcAft>
                <a:spcPts val="200"/>
              </a:spcAft>
              <a:buNone/>
            </a:pPr>
            <a:r>
              <a:rPr kumimoji="1" lang="en-US" sz="1200" b="1" baseline="0" dirty="0" smtClean="0">
                <a:solidFill>
                  <a:schemeClr val="tx1">
                    <a:lumMod val="65000"/>
                    <a:lumOff val="35000"/>
                  </a:schemeClr>
                </a:solidFill>
                <a:latin typeface="Sabon MT" pitchFamily="18" charset="0"/>
              </a:rPr>
              <a:t>The </a:t>
            </a:r>
            <a:r>
              <a:rPr kumimoji="1" lang="en-US" sz="1200" b="1" baseline="0" dirty="0" err="1" smtClean="0">
                <a:solidFill>
                  <a:schemeClr val="tx1">
                    <a:lumMod val="65000"/>
                    <a:lumOff val="35000"/>
                  </a:schemeClr>
                </a:solidFill>
                <a:latin typeface="Sabon MT" pitchFamily="18" charset="0"/>
              </a:rPr>
              <a:t>Met’s</a:t>
            </a:r>
            <a:r>
              <a:rPr kumimoji="1" lang="en-US" sz="1200" b="1" baseline="0" dirty="0" smtClean="0">
                <a:solidFill>
                  <a:schemeClr val="tx1">
                    <a:lumMod val="65000"/>
                    <a:lumOff val="35000"/>
                  </a:schemeClr>
                </a:solidFill>
                <a:latin typeface="Sabon MT" pitchFamily="18" charset="0"/>
              </a:rPr>
              <a:t> website puts our exhibitions in the spotlight. Since our launch we have seen an enormous growth in visitor numbers.</a:t>
            </a:r>
            <a:endParaRPr kumimoji="1" lang="en-US" sz="1200" b="1" dirty="0" smtClean="0">
              <a:solidFill>
                <a:schemeClr val="tx1">
                  <a:lumMod val="65000"/>
                  <a:lumOff val="35000"/>
                </a:schemeClr>
              </a:solidFill>
              <a:latin typeface="Sabon MT" pitchFamily="18" charset="0"/>
            </a:endParaRPr>
          </a:p>
          <a:p>
            <a:pPr marL="0" indent="0">
              <a:spcBef>
                <a:spcPts val="200"/>
              </a:spcBef>
              <a:spcAft>
                <a:spcPts val="200"/>
              </a:spcAft>
              <a:buNone/>
            </a:pPr>
            <a:endParaRPr kumimoji="1" lang="en-US" sz="1200" b="1" dirty="0" smtClean="0">
              <a:solidFill>
                <a:schemeClr val="tx1">
                  <a:lumMod val="65000"/>
                  <a:lumOff val="35000"/>
                </a:schemeClr>
              </a:solidFill>
              <a:latin typeface="Sabon MT" pitchFamily="18" charset="0"/>
            </a:endParaRPr>
          </a:p>
          <a:p>
            <a:pPr marL="0" indent="0">
              <a:spcBef>
                <a:spcPts val="200"/>
              </a:spcBef>
              <a:spcAft>
                <a:spcPts val="200"/>
              </a:spcAft>
              <a:buNone/>
            </a:pPr>
            <a:r>
              <a:rPr kumimoji="1" lang="en-US" sz="1200" b="1" dirty="0" smtClean="0">
                <a:solidFill>
                  <a:schemeClr val="tx1">
                    <a:lumMod val="65000"/>
                    <a:lumOff val="35000"/>
                  </a:schemeClr>
                </a:solidFill>
                <a:latin typeface="Sabon MT" pitchFamily="18" charset="0"/>
              </a:rPr>
              <a:t>In addition to the main site, the Met maintains pages on the following interactive sites:</a:t>
            </a:r>
            <a:r>
              <a:rPr kumimoji="1" lang="en-US" sz="1200" b="1" baseline="0" dirty="0" smtClean="0">
                <a:solidFill>
                  <a:schemeClr val="tx1">
                    <a:lumMod val="65000"/>
                    <a:lumOff val="35000"/>
                  </a:schemeClr>
                </a:solidFill>
                <a:latin typeface="Sabon MT" pitchFamily="18" charset="0"/>
              </a:rPr>
              <a:t>   </a:t>
            </a:r>
            <a:r>
              <a:rPr kumimoji="1" lang="en-US" sz="1400" b="1" i="1" dirty="0" smtClean="0">
                <a:solidFill>
                  <a:schemeClr val="tx1">
                    <a:lumMod val="65000"/>
                    <a:lumOff val="35000"/>
                  </a:schemeClr>
                </a:solidFill>
                <a:latin typeface="Sabon MT" pitchFamily="18" charset="0"/>
              </a:rPr>
              <a:t>Flickr</a:t>
            </a:r>
            <a:r>
              <a:rPr kumimoji="1" lang="en-US" sz="1400" b="1" i="1" baseline="0" dirty="0" smtClean="0">
                <a:solidFill>
                  <a:schemeClr val="tx1">
                    <a:lumMod val="65000"/>
                    <a:lumOff val="35000"/>
                  </a:schemeClr>
                </a:solidFill>
                <a:latin typeface="Sabon MT" pitchFamily="18" charset="0"/>
              </a:rPr>
              <a:t>   </a:t>
            </a:r>
            <a:r>
              <a:rPr kumimoji="1" lang="en-US" sz="1400" b="1" i="1" dirty="0" smtClean="0">
                <a:solidFill>
                  <a:schemeClr val="tx1">
                    <a:lumMod val="65000"/>
                    <a:lumOff val="35000"/>
                  </a:schemeClr>
                </a:solidFill>
                <a:latin typeface="Sabon MT" pitchFamily="18" charset="0"/>
              </a:rPr>
              <a:t>YouTube</a:t>
            </a:r>
            <a:r>
              <a:rPr kumimoji="1" lang="en-US" sz="1400" b="1" i="1" baseline="0" dirty="0" smtClean="0">
                <a:solidFill>
                  <a:schemeClr val="tx1">
                    <a:lumMod val="65000"/>
                    <a:lumOff val="35000"/>
                  </a:schemeClr>
                </a:solidFill>
                <a:latin typeface="Sabon MT" pitchFamily="18" charset="0"/>
              </a:rPr>
              <a:t>   </a:t>
            </a:r>
            <a:r>
              <a:rPr kumimoji="1" lang="en-US" sz="1400" b="1" i="1" dirty="0" smtClean="0">
                <a:solidFill>
                  <a:schemeClr val="tx1">
                    <a:lumMod val="65000"/>
                    <a:lumOff val="35000"/>
                  </a:schemeClr>
                </a:solidFill>
                <a:latin typeface="Sabon MT" pitchFamily="18" charset="0"/>
              </a:rPr>
              <a:t>Twitter</a:t>
            </a:r>
            <a:r>
              <a:rPr kumimoji="1" lang="en-US" sz="1400" b="1" i="1" baseline="0" dirty="0" smtClean="0">
                <a:solidFill>
                  <a:schemeClr val="tx1">
                    <a:lumMod val="65000"/>
                    <a:lumOff val="35000"/>
                  </a:schemeClr>
                </a:solidFill>
                <a:latin typeface="Sabon MT" pitchFamily="18" charset="0"/>
              </a:rPr>
              <a:t>  </a:t>
            </a:r>
            <a:r>
              <a:rPr kumimoji="1" lang="en-US" sz="1400" b="1" i="1" dirty="0" smtClean="0">
                <a:solidFill>
                  <a:schemeClr val="tx1">
                    <a:lumMod val="65000"/>
                    <a:lumOff val="35000"/>
                  </a:schemeClr>
                </a:solidFill>
                <a:latin typeface="Sabon MT" pitchFamily="18" charset="0"/>
              </a:rPr>
              <a:t>Facebook</a:t>
            </a: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6</a:t>
            </a:fld>
            <a:endParaRPr lang="en-US"/>
          </a:p>
        </p:txBody>
      </p:sp>
    </p:spTree>
    <p:extLst>
      <p:ext uri="{BB962C8B-B14F-4D97-AF65-F5344CB8AC3E}">
        <p14:creationId xmlns:p14="http://schemas.microsoft.com/office/powerpoint/2010/main" val="44458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dirty="0" smtClean="0">
              <a:solidFill>
                <a:schemeClr val="tx1">
                  <a:lumMod val="65000"/>
                  <a:lumOff val="35000"/>
                </a:schemeClr>
              </a:solidFill>
              <a:latin typeface="Sabon MT" pitchFamily="18" charset="0"/>
            </a:endParaRP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7</a:t>
            </a:fld>
            <a:endParaRPr lang="en-US"/>
          </a:p>
        </p:txBody>
      </p:sp>
    </p:spTree>
    <p:extLst>
      <p:ext uri="{BB962C8B-B14F-4D97-AF65-F5344CB8AC3E}">
        <p14:creationId xmlns:p14="http://schemas.microsoft.com/office/powerpoint/2010/main" val="106459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dirty="0" smtClean="0">
              <a:solidFill>
                <a:schemeClr val="tx1">
                  <a:lumMod val="65000"/>
                  <a:lumOff val="35000"/>
                </a:schemeClr>
              </a:solidFill>
              <a:latin typeface="Sabon MT" pitchFamily="18" charset="0"/>
            </a:endParaRP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8</a:t>
            </a:fld>
            <a:endParaRPr lang="en-US"/>
          </a:p>
        </p:txBody>
      </p:sp>
    </p:spTree>
    <p:extLst>
      <p:ext uri="{BB962C8B-B14F-4D97-AF65-F5344CB8AC3E}">
        <p14:creationId xmlns:p14="http://schemas.microsoft.com/office/powerpoint/2010/main" val="106459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solidFill>
                  <a:schemeClr val="accent1"/>
                </a:solidFill>
                <a:latin typeface="Sabon MT Semi Bold OsF" pitchFamily="18" charset="0"/>
              </a:rPr>
              <a:t>More than 214,000 schoolchildren and teachers participated in tours, workshops, and other enrichment classes in FY2011</a:t>
            </a:r>
          </a:p>
          <a:p>
            <a:pPr marL="0" indent="0">
              <a:buFont typeface="Arial" pitchFamily="34" charset="0"/>
              <a:buNone/>
            </a:pPr>
            <a:endParaRPr lang="en-US" dirty="0" smtClean="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10</a:t>
            </a:fld>
            <a:endParaRPr lang="en-US"/>
          </a:p>
        </p:txBody>
      </p:sp>
    </p:spTree>
    <p:extLst>
      <p:ext uri="{BB962C8B-B14F-4D97-AF65-F5344CB8AC3E}">
        <p14:creationId xmlns:p14="http://schemas.microsoft.com/office/powerpoint/2010/main" val="106459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baseline="0" dirty="0" smtClean="0">
                <a:solidFill>
                  <a:schemeClr val="tx1"/>
                </a:solidFill>
                <a:latin typeface="+mn-lt"/>
                <a:ea typeface="+mn-ea"/>
                <a:cs typeface="+mn-cs"/>
              </a:rPr>
              <a:t>Test amply, and act on the intelligence you gather.</a:t>
            </a:r>
          </a:p>
          <a:p>
            <a:r>
              <a:rPr lang="en-US" sz="1200" kern="1200" baseline="0" dirty="0" smtClean="0">
                <a:solidFill>
                  <a:schemeClr val="tx1"/>
                </a:solidFill>
                <a:latin typeface="+mn-lt"/>
                <a:ea typeface="+mn-ea"/>
                <a:cs typeface="+mn-cs"/>
              </a:rPr>
              <a:t>Except in the cases when urgency prevents your spending time on an A/B</a:t>
            </a:r>
          </a:p>
          <a:p>
            <a:r>
              <a:rPr lang="en-US" sz="1200" kern="1200" baseline="0" dirty="0" smtClean="0">
                <a:solidFill>
                  <a:schemeClr val="tx1"/>
                </a:solidFill>
                <a:latin typeface="+mn-lt"/>
                <a:ea typeface="+mn-ea"/>
                <a:cs typeface="+mn-cs"/>
              </a:rPr>
              <a:t>test, there’s simply no reason not to test something every single time.</a:t>
            </a:r>
          </a:p>
          <a:p>
            <a:r>
              <a:rPr lang="en-US" sz="1200" kern="1200" baseline="0" dirty="0" smtClean="0">
                <a:solidFill>
                  <a:schemeClr val="tx1"/>
                </a:solidFill>
                <a:latin typeface="+mn-lt"/>
                <a:ea typeface="+mn-ea"/>
                <a:cs typeface="+mn-cs"/>
              </a:rPr>
              <a:t>(We’re referring to tests where small portions of the list receive slightly</a:t>
            </a:r>
          </a:p>
          <a:p>
            <a:r>
              <a:rPr lang="en-US" sz="1200" kern="1200" baseline="0" dirty="0" smtClean="0">
                <a:solidFill>
                  <a:schemeClr val="tx1"/>
                </a:solidFill>
                <a:latin typeface="+mn-lt"/>
                <a:ea typeface="+mn-ea"/>
                <a:cs typeface="+mn-cs"/>
              </a:rPr>
              <a:t>variant versions of a single message, the results are compared, and the</a:t>
            </a:r>
          </a:p>
          <a:p>
            <a:r>
              <a:rPr lang="en-US" sz="1200" kern="1200" baseline="0" dirty="0" smtClean="0">
                <a:solidFill>
                  <a:schemeClr val="tx1"/>
                </a:solidFill>
                <a:latin typeface="+mn-lt"/>
                <a:ea typeface="+mn-ea"/>
                <a:cs typeface="+mn-cs"/>
              </a:rPr>
              <a:t>“winning” approach is extended to the bulk of the list.) Items to test include:</a:t>
            </a:r>
          </a:p>
          <a:p>
            <a:r>
              <a:rPr lang="en-US" sz="1200" kern="1200" baseline="0" dirty="0" smtClean="0">
                <a:solidFill>
                  <a:schemeClr val="tx1"/>
                </a:solidFill>
                <a:latin typeface="+mn-lt"/>
                <a:ea typeface="+mn-ea"/>
                <a:cs typeface="+mn-cs"/>
              </a:rPr>
              <a:t>• Subject lines</a:t>
            </a:r>
          </a:p>
          <a:p>
            <a:r>
              <a:rPr lang="en-US" sz="1200" kern="1200" baseline="0" dirty="0" smtClean="0">
                <a:solidFill>
                  <a:schemeClr val="tx1"/>
                </a:solidFill>
                <a:latin typeface="+mn-lt"/>
                <a:ea typeface="+mn-ea"/>
                <a:cs typeface="+mn-cs"/>
              </a:rPr>
              <a:t>• Sender names</a:t>
            </a:r>
          </a:p>
          <a:p>
            <a:r>
              <a:rPr lang="en-US" sz="1200" kern="1200" baseline="0" dirty="0" smtClean="0">
                <a:solidFill>
                  <a:schemeClr val="tx1"/>
                </a:solidFill>
                <a:latin typeface="+mn-lt"/>
                <a:ea typeface="+mn-ea"/>
                <a:cs typeface="+mn-cs"/>
              </a:rPr>
              <a:t>• Sender name format (e.g., “Barbara Dougherty” vs. “Barbara</a:t>
            </a:r>
          </a:p>
          <a:p>
            <a:r>
              <a:rPr lang="en-US" sz="1200" kern="1200" baseline="0" dirty="0" smtClean="0">
                <a:solidFill>
                  <a:schemeClr val="tx1"/>
                </a:solidFill>
                <a:latin typeface="+mn-lt"/>
                <a:ea typeface="+mn-ea"/>
                <a:cs typeface="+mn-cs"/>
              </a:rPr>
              <a:t>Dougherty, Metropolitan Museum of Art” vs. “Barbara Dougherty, The</a:t>
            </a:r>
          </a:p>
          <a:p>
            <a:r>
              <a:rPr lang="en-US" sz="1200" kern="1200" baseline="0" dirty="0" smtClean="0">
                <a:solidFill>
                  <a:schemeClr val="tx1"/>
                </a:solidFill>
                <a:latin typeface="+mn-lt"/>
                <a:ea typeface="+mn-ea"/>
                <a:cs typeface="+mn-cs"/>
              </a:rPr>
              <a:t>Met” vs. “Barbara Dougherty, MetMuseum.org”)</a:t>
            </a:r>
          </a:p>
          <a:p>
            <a:r>
              <a:rPr lang="en-US" sz="1200" kern="1200" baseline="0" dirty="0" smtClean="0">
                <a:solidFill>
                  <a:schemeClr val="tx1"/>
                </a:solidFill>
                <a:latin typeface="+mn-lt"/>
                <a:ea typeface="+mn-ea"/>
                <a:cs typeface="+mn-cs"/>
              </a:rPr>
              <a:t>• Email template (e.g., large art header vs. smaller Met logo template)</a:t>
            </a:r>
          </a:p>
          <a:p>
            <a:r>
              <a:rPr lang="en-US" sz="1200" kern="1200" baseline="0" dirty="0" smtClean="0">
                <a:solidFill>
                  <a:schemeClr val="tx1"/>
                </a:solidFill>
                <a:latin typeface="+mn-lt"/>
                <a:ea typeface="+mn-ea"/>
                <a:cs typeface="+mn-cs"/>
              </a:rPr>
              <a:t>• Email structure (e.g., one link vs. two, long vs. short)</a:t>
            </a:r>
          </a:p>
          <a:p>
            <a:r>
              <a:rPr lang="en-US" sz="1200" kern="1200" baseline="0" dirty="0" smtClean="0">
                <a:solidFill>
                  <a:schemeClr val="tx1"/>
                </a:solidFill>
                <a:latin typeface="+mn-lt"/>
                <a:ea typeface="+mn-ea"/>
                <a:cs typeface="+mn-cs"/>
              </a:rPr>
              <a:t>• Graphic format (</a:t>
            </a:r>
            <a:r>
              <a:rPr lang="en-US" sz="1200" kern="1200" baseline="0" dirty="0" err="1" smtClean="0">
                <a:solidFill>
                  <a:schemeClr val="tx1"/>
                </a:solidFill>
                <a:latin typeface="+mn-lt"/>
                <a:ea typeface="+mn-ea"/>
                <a:cs typeface="+mn-cs"/>
              </a:rPr>
              <a:t>e.g</a:t>
            </a:r>
            <a:r>
              <a:rPr lang="en-US" sz="1200" kern="1200" baseline="0" dirty="0" smtClean="0">
                <a:solidFill>
                  <a:schemeClr val="tx1"/>
                </a:solidFill>
                <a:latin typeface="+mn-lt"/>
                <a:ea typeface="+mn-ea"/>
                <a:cs typeface="+mn-cs"/>
              </a:rPr>
              <a:t>, top‐right vs. center; call‐out box vs. standard</a:t>
            </a:r>
          </a:p>
          <a:p>
            <a:r>
              <a:rPr lang="en-US" sz="1200" kern="1200" baseline="0" dirty="0" smtClean="0">
                <a:solidFill>
                  <a:schemeClr val="tx1"/>
                </a:solidFill>
                <a:latin typeface="+mn-lt"/>
                <a:ea typeface="+mn-ea"/>
                <a:cs typeface="+mn-cs"/>
              </a:rPr>
              <a:t>graphic)</a:t>
            </a:r>
          </a:p>
          <a:p>
            <a:r>
              <a:rPr lang="en-US" sz="1200" kern="1200" baseline="0" dirty="0" smtClean="0">
                <a:solidFill>
                  <a:schemeClr val="tx1"/>
                </a:solidFill>
                <a:latin typeface="+mn-lt"/>
                <a:ea typeface="+mn-ea"/>
                <a:cs typeface="+mn-cs"/>
              </a:rPr>
              <a:t>• Link format (e.g., hyperlinked text vs. displayed URLs)</a:t>
            </a:r>
          </a:p>
          <a:p>
            <a:r>
              <a:rPr lang="en-US" sz="1200" kern="1200" baseline="0" dirty="0" smtClean="0">
                <a:solidFill>
                  <a:schemeClr val="tx1"/>
                </a:solidFill>
                <a:latin typeface="+mn-lt"/>
                <a:ea typeface="+mn-ea"/>
                <a:cs typeface="+mn-cs"/>
              </a:rPr>
              <a:t>• Voice (e.g., formal vs. friendly)</a:t>
            </a:r>
          </a:p>
          <a:p>
            <a:r>
              <a:rPr lang="en-US" sz="1200" kern="1200" baseline="0" dirty="0" smtClean="0">
                <a:solidFill>
                  <a:schemeClr val="tx1"/>
                </a:solidFill>
                <a:latin typeface="+mn-lt"/>
                <a:ea typeface="+mn-ea"/>
                <a:cs typeface="+mn-cs"/>
              </a:rPr>
              <a:t>• Message (e.g., upbeat vs. stark)</a:t>
            </a:r>
          </a:p>
          <a:p>
            <a:r>
              <a:rPr lang="en-US" sz="1200" kern="1200" baseline="0" dirty="0" smtClean="0">
                <a:solidFill>
                  <a:schemeClr val="tx1"/>
                </a:solidFill>
                <a:latin typeface="+mn-lt"/>
                <a:ea typeface="+mn-ea"/>
                <a:cs typeface="+mn-cs"/>
              </a:rPr>
              <a:t>• Appeal content (e.g., community focus vs. financial‐need focus)</a:t>
            </a:r>
          </a:p>
          <a:p>
            <a:r>
              <a:rPr lang="en-US" sz="1200" kern="1200" baseline="0" dirty="0" smtClean="0">
                <a:solidFill>
                  <a:schemeClr val="tx1"/>
                </a:solidFill>
                <a:latin typeface="+mn-lt"/>
                <a:ea typeface="+mn-ea"/>
                <a:cs typeface="+mn-cs"/>
              </a:rPr>
              <a:t>• Appeal amount (e.g., $50 vs. no specific amount)</a:t>
            </a:r>
          </a:p>
          <a:p>
            <a:r>
              <a:rPr lang="en-US" sz="1200" kern="1200" baseline="0" dirty="0" smtClean="0">
                <a:solidFill>
                  <a:schemeClr val="tx1"/>
                </a:solidFill>
                <a:latin typeface="+mn-lt"/>
                <a:ea typeface="+mn-ea"/>
                <a:cs typeface="+mn-cs"/>
              </a:rPr>
              <a:t>Though they may seem trivial, these slight variations can have an enormous</a:t>
            </a:r>
          </a:p>
          <a:p>
            <a:r>
              <a:rPr lang="en-US" sz="1200" kern="1200" baseline="0" dirty="0" smtClean="0">
                <a:solidFill>
                  <a:schemeClr val="tx1"/>
                </a:solidFill>
                <a:latin typeface="+mn-lt"/>
                <a:ea typeface="+mn-ea"/>
                <a:cs typeface="+mn-cs"/>
              </a:rPr>
              <a:t>impact on the performance of an email. In one example from a campaign</a:t>
            </a:r>
          </a:p>
          <a:p>
            <a:r>
              <a:rPr lang="en-US" sz="1200" kern="1200" baseline="0" dirty="0" smtClean="0">
                <a:solidFill>
                  <a:schemeClr val="tx1"/>
                </a:solidFill>
                <a:latin typeface="+mn-lt"/>
                <a:ea typeface="+mn-ea"/>
                <a:cs typeface="+mn-cs"/>
              </a:rPr>
              <a:t>we conducted for another cultural institution, a random sample of lapsed</a:t>
            </a:r>
          </a:p>
          <a:p>
            <a:r>
              <a:rPr lang="en-US" sz="1200" kern="1200" baseline="0" dirty="0" smtClean="0">
                <a:solidFill>
                  <a:schemeClr val="tx1"/>
                </a:solidFill>
                <a:latin typeface="+mn-lt"/>
                <a:ea typeface="+mn-ea"/>
                <a:cs typeface="+mn-cs"/>
              </a:rPr>
              <a:t>upper‐level Members who were asked to give, but not offered a suggested</a:t>
            </a:r>
          </a:p>
          <a:p>
            <a:r>
              <a:rPr lang="en-US" sz="1200" kern="1200" baseline="0" dirty="0" smtClean="0">
                <a:solidFill>
                  <a:schemeClr val="tx1"/>
                </a:solidFill>
                <a:latin typeface="+mn-lt"/>
                <a:ea typeface="+mn-ea"/>
                <a:cs typeface="+mn-cs"/>
              </a:rPr>
              <a:t>amount, gave 51 percent more than an identical random sample asked to</a:t>
            </a:r>
          </a:p>
          <a:p>
            <a:r>
              <a:rPr lang="en-US" sz="1200" kern="1200" baseline="0" dirty="0" smtClean="0">
                <a:solidFill>
                  <a:schemeClr val="tx1"/>
                </a:solidFill>
                <a:latin typeface="+mn-lt"/>
                <a:ea typeface="+mn-ea"/>
                <a:cs typeface="+mn-cs"/>
              </a:rPr>
              <a:t>give a specific amount.</a:t>
            </a:r>
          </a:p>
          <a:p>
            <a:r>
              <a:rPr lang="en-US" sz="1200" kern="1200" baseline="0" dirty="0" smtClean="0">
                <a:solidFill>
                  <a:schemeClr val="tx1"/>
                </a:solidFill>
                <a:latin typeface="+mn-lt"/>
                <a:ea typeface="+mn-ea"/>
                <a:cs typeface="+mn-cs"/>
              </a:rPr>
              <a:t>And the benefits of testing won’t just be felt on an email‐by‐email basis.</a:t>
            </a:r>
          </a:p>
          <a:p>
            <a:r>
              <a:rPr lang="en-US" sz="1200" kern="1200" baseline="0" dirty="0" smtClean="0">
                <a:solidFill>
                  <a:schemeClr val="tx1"/>
                </a:solidFill>
                <a:latin typeface="+mn-lt"/>
                <a:ea typeface="+mn-ea"/>
                <a:cs typeface="+mn-cs"/>
              </a:rPr>
              <a:t>Over time, you’ll be able to develop intelligence on the long‐term patterns</a:t>
            </a:r>
          </a:p>
          <a:p>
            <a:r>
              <a:rPr lang="en-US" sz="1200" kern="1200" baseline="0" dirty="0" smtClean="0">
                <a:solidFill>
                  <a:schemeClr val="tx1"/>
                </a:solidFill>
                <a:latin typeface="+mn-lt"/>
                <a:ea typeface="+mn-ea"/>
                <a:cs typeface="+mn-cs"/>
              </a:rPr>
              <a:t>of your list that will guide your tactics and messages. Suppose, for example,</a:t>
            </a:r>
          </a:p>
          <a:p>
            <a:r>
              <a:rPr lang="en-US" sz="1200" kern="1200" baseline="0" dirty="0" smtClean="0">
                <a:solidFill>
                  <a:schemeClr val="tx1"/>
                </a:solidFill>
                <a:latin typeface="+mn-lt"/>
                <a:ea typeface="+mn-ea"/>
                <a:cs typeface="+mn-cs"/>
              </a:rPr>
              <a:t>that emails mentioning a given artist consistently out‐perform emails</a:t>
            </a:r>
          </a:p>
          <a:p>
            <a:r>
              <a:rPr lang="en-US" sz="1200" kern="1200" baseline="0" dirty="0" smtClean="0">
                <a:solidFill>
                  <a:schemeClr val="tx1"/>
                </a:solidFill>
                <a:latin typeface="+mn-lt"/>
                <a:ea typeface="+mn-ea"/>
                <a:cs typeface="+mn-cs"/>
              </a:rPr>
              <a:t>mentioning other artists; you’ll know to mention him or her in every appeal</a:t>
            </a:r>
          </a:p>
          <a:p>
            <a:r>
              <a:rPr lang="en-US" sz="1200" kern="1200" baseline="0" dirty="0" smtClean="0">
                <a:solidFill>
                  <a:schemeClr val="tx1"/>
                </a:solidFill>
                <a:latin typeface="+mn-lt"/>
                <a:ea typeface="+mn-ea"/>
                <a:cs typeface="+mn-cs"/>
              </a:rPr>
              <a:t>thereafter — knowledge which, on top of improving your yield across the</a:t>
            </a:r>
          </a:p>
          <a:p>
            <a:r>
              <a:rPr lang="en-US" sz="1200" kern="1200" baseline="0" dirty="0" smtClean="0">
                <a:solidFill>
                  <a:schemeClr val="tx1"/>
                </a:solidFill>
                <a:latin typeface="+mn-lt"/>
                <a:ea typeface="+mn-ea"/>
                <a:cs typeface="+mn-cs"/>
              </a:rPr>
              <a:t>board, will also leave you free to test other things.</a:t>
            </a:r>
            <a:endParaRPr lang="en-US" dirty="0"/>
          </a:p>
        </p:txBody>
      </p:sp>
      <p:sp>
        <p:nvSpPr>
          <p:cNvPr id="4" name="Slide Number Placeholder 3"/>
          <p:cNvSpPr>
            <a:spLocks noGrp="1"/>
          </p:cNvSpPr>
          <p:nvPr>
            <p:ph type="sldNum" sz="quarter" idx="10"/>
          </p:nvPr>
        </p:nvSpPr>
        <p:spPr/>
        <p:txBody>
          <a:bodyPr/>
          <a:lstStyle/>
          <a:p>
            <a:fld id="{371DE427-D623-4937-AE63-F6CFD8801F7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65FFD-D32E-4A05-9D6B-A35761A6B14D}" type="slidenum">
              <a:rPr lang="en-US" smtClean="0"/>
              <a:pPr/>
              <a:t>13</a:t>
            </a:fld>
            <a:endParaRPr lang="en-US"/>
          </a:p>
        </p:txBody>
      </p:sp>
    </p:spTree>
    <p:extLst>
      <p:ext uri="{BB962C8B-B14F-4D97-AF65-F5344CB8AC3E}">
        <p14:creationId xmlns:p14="http://schemas.microsoft.com/office/powerpoint/2010/main" val="82635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033A46-2B51-4E9F-B9B7-D8C07B5AA7EC}"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241558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4FE5C-9F94-44F8-A657-D50516C5176B}"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13337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ADB47B-9DE6-44A7-AFBC-E1E28FE0D895}"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113042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78307-93F3-4B4C-A18C-636E3F92399E}"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90728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86BAF2-C1DF-4F40-8E6F-071F2C3DD60D}" type="datetime1">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18066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416956-5A4C-4A2B-9EDD-57367696EF39}"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267359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D97FD1-1C31-4460-8E85-4D7AD0D63192}" type="datetime1">
              <a:rPr lang="en-US" smtClean="0"/>
              <a:pPr/>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197068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9A465D-E452-4321-A153-76AA0D2C4C69}" type="datetime1">
              <a:rPr lang="en-US" smtClean="0"/>
              <a:pPr/>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367199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C6BD8-CBAB-4203-84F0-54B6CDD04D93}" type="datetime1">
              <a:rPr lang="en-US" smtClean="0"/>
              <a:pPr/>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375229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CBF67-2C1A-47AC-85BE-22A16A6045BE}"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27508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1742-1D41-4EFB-BD02-932B9D2A59A1}" type="datetime1">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6B5BB-1486-4804-A815-835EB8A93D6F}" type="slidenum">
              <a:rPr lang="en-US" smtClean="0"/>
              <a:pPr/>
              <a:t>‹#›</a:t>
            </a:fld>
            <a:endParaRPr lang="en-US"/>
          </a:p>
        </p:txBody>
      </p:sp>
    </p:spTree>
    <p:extLst>
      <p:ext uri="{BB962C8B-B14F-4D97-AF65-F5344CB8AC3E}">
        <p14:creationId xmlns:p14="http://schemas.microsoft.com/office/powerpoint/2010/main" val="37284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75000"/>
                <a:lumOff val="25000"/>
              </a:schemeClr>
            </a:gs>
            <a:gs pos="100000">
              <a:schemeClr val="tx1">
                <a:lumMod val="50000"/>
                <a:lumOff val="5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FD38E-D948-4747-B30F-4A58130C3604}" type="datetime1">
              <a:rPr lang="en-US" smtClean="0"/>
              <a:pPr/>
              <a:t>5/7/2013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6B5BB-1486-4804-A815-835EB8A93D6F}" type="slidenum">
              <a:rPr lang="en-US" smtClean="0"/>
              <a:pPr/>
              <a:t>‹#›</a:t>
            </a:fld>
            <a:endParaRPr lang="en-US"/>
          </a:p>
        </p:txBody>
      </p:sp>
    </p:spTree>
    <p:extLst>
      <p:ext uri="{BB962C8B-B14F-4D97-AF65-F5344CB8AC3E}">
        <p14:creationId xmlns:p14="http://schemas.microsoft.com/office/powerpoint/2010/main" val="423373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28600" y="1447800"/>
            <a:ext cx="948690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1576387"/>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1"/>
          </p:nvPr>
        </p:nvSpPr>
        <p:spPr>
          <a:xfrm>
            <a:off x="323850" y="2743200"/>
            <a:ext cx="8381999" cy="2438400"/>
          </a:xfrm>
        </p:spPr>
        <p:txBody>
          <a:bodyPr>
            <a:normAutofit fontScale="92500" lnSpcReduction="20000"/>
          </a:bodyPr>
          <a:lstStyle/>
          <a:p>
            <a:pPr marL="0" indent="0" algn="ctr">
              <a:lnSpc>
                <a:spcPct val="85000"/>
              </a:lnSpc>
              <a:spcBef>
                <a:spcPct val="50000"/>
              </a:spcBef>
              <a:buNone/>
            </a:pPr>
            <a:endParaRPr kumimoji="1" lang="en-US" sz="2800" dirty="0" smtClean="0">
              <a:solidFill>
                <a:schemeClr val="tx1">
                  <a:lumMod val="75000"/>
                  <a:lumOff val="25000"/>
                </a:schemeClr>
              </a:solidFill>
              <a:latin typeface="Sabon MT SCOsF" pitchFamily="18" charset="0"/>
            </a:endParaRPr>
          </a:p>
          <a:p>
            <a:pPr marL="0" indent="0" algn="ctr">
              <a:buNone/>
            </a:pPr>
            <a:r>
              <a:rPr lang="en-US" sz="3900" b="1" dirty="0" smtClean="0">
                <a:solidFill>
                  <a:schemeClr val="tx1">
                    <a:lumMod val="75000"/>
                    <a:lumOff val="25000"/>
                  </a:schemeClr>
                </a:solidFill>
                <a:latin typeface="Sabon MT" pitchFamily="18" charset="0"/>
              </a:rPr>
              <a:t>Leveraging Online Engagement </a:t>
            </a:r>
          </a:p>
          <a:p>
            <a:pPr marL="0" indent="0" algn="ctr">
              <a:buNone/>
            </a:pPr>
            <a:r>
              <a:rPr lang="en-US" sz="3900" b="1" dirty="0" smtClean="0">
                <a:solidFill>
                  <a:schemeClr val="tx1">
                    <a:lumMod val="75000"/>
                    <a:lumOff val="25000"/>
                  </a:schemeClr>
                </a:solidFill>
                <a:latin typeface="Sabon MT" pitchFamily="18" charset="0"/>
              </a:rPr>
              <a:t>for Fund Raising</a:t>
            </a:r>
          </a:p>
          <a:p>
            <a:pPr marL="0" indent="0" algn="ctr">
              <a:buNone/>
            </a:pPr>
            <a:endParaRPr lang="en-US" dirty="0" smtClean="0">
              <a:solidFill>
                <a:schemeClr val="tx1">
                  <a:lumMod val="75000"/>
                  <a:lumOff val="25000"/>
                </a:schemeClr>
              </a:solidFill>
              <a:latin typeface="Sabon MT" pitchFamily="18" charset="0"/>
            </a:endParaRPr>
          </a:p>
          <a:p>
            <a:pPr marL="0" indent="0" algn="ctr">
              <a:buNone/>
            </a:pPr>
            <a:r>
              <a:rPr lang="en-US" dirty="0" smtClean="0">
                <a:solidFill>
                  <a:schemeClr val="tx1">
                    <a:lumMod val="75000"/>
                    <a:lumOff val="25000"/>
                  </a:schemeClr>
                </a:solidFill>
                <a:latin typeface="Sabon MT" pitchFamily="18" charset="0"/>
              </a:rPr>
              <a:t>AMDA, May 2013</a:t>
            </a:r>
            <a:endParaRPr lang="en-US" dirty="0">
              <a:solidFill>
                <a:schemeClr val="tx1">
                  <a:lumMod val="75000"/>
                  <a:lumOff val="25000"/>
                </a:schemeClr>
              </a:solidFill>
              <a:latin typeface="Sabon MT" pitchFamily="18" charset="0"/>
            </a:endParaRPr>
          </a:p>
        </p:txBody>
      </p:sp>
      <p:sp>
        <p:nvSpPr>
          <p:cNvPr id="15" name="Content Placeholder 2"/>
          <p:cNvSpPr txBox="1">
            <a:spLocks/>
          </p:cNvSpPr>
          <p:nvPr/>
        </p:nvSpPr>
        <p:spPr>
          <a:xfrm>
            <a:off x="476250" y="5486400"/>
            <a:ext cx="8381999"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i="1" dirty="0">
              <a:latin typeface="Franklin Gothic Book" pitchFamily="34" charset="0"/>
            </a:endParaRPr>
          </a:p>
        </p:txBody>
      </p:sp>
      <p:sp>
        <p:nvSpPr>
          <p:cNvPr id="11" name="Title 1"/>
          <p:cNvSpPr txBox="1">
            <a:spLocks/>
          </p:cNvSpPr>
          <p:nvPr/>
        </p:nvSpPr>
        <p:spPr>
          <a:xfrm>
            <a:off x="0" y="1447800"/>
            <a:ext cx="9144000" cy="74623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The Metropolitan Museum of Art</a:t>
            </a:r>
            <a:endParaRPr lang="en-US" sz="3600"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2" name="Slide Number Placeholder 1"/>
          <p:cNvSpPr>
            <a:spLocks noGrp="1"/>
          </p:cNvSpPr>
          <p:nvPr>
            <p:ph type="sldNum" sz="quarter" idx="12"/>
          </p:nvPr>
        </p:nvSpPr>
        <p:spPr/>
        <p:txBody>
          <a:bodyPr/>
          <a:lstStyle/>
          <a:p>
            <a:fld id="{A096B5BB-1486-4804-A815-835EB8A93D6F}" type="slidenum">
              <a:rPr lang="en-US" smtClean="0"/>
              <a:pPr/>
              <a:t>1</a:t>
            </a:fld>
            <a:endParaRPr lang="en-US" dirty="0"/>
          </a:p>
        </p:txBody>
      </p:sp>
    </p:spTree>
    <p:extLst>
      <p:ext uri="{BB962C8B-B14F-4D97-AF65-F5344CB8AC3E}">
        <p14:creationId xmlns:p14="http://schemas.microsoft.com/office/powerpoint/2010/main" val="292076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49" r="3575"/>
          <a:stretch/>
        </p:blipFill>
        <p:spPr bwMode="auto">
          <a:xfrm>
            <a:off x="228600" y="228600"/>
            <a:ext cx="8686800" cy="635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71450" y="504825"/>
            <a:ext cx="47434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 name="Title 1"/>
          <p:cNvSpPr txBox="1">
            <a:spLocks/>
          </p:cNvSpPr>
          <p:nvPr/>
        </p:nvSpPr>
        <p:spPr>
          <a:xfrm>
            <a:off x="-57151" y="549166"/>
            <a:ext cx="4571999" cy="74623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Examples: Annual Appeal</a:t>
            </a:r>
            <a:endParaRPr lang="en-US"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grpSp>
        <p:nvGrpSpPr>
          <p:cNvPr id="2" name="Group 1"/>
          <p:cNvGrpSpPr/>
          <p:nvPr/>
        </p:nvGrpSpPr>
        <p:grpSpPr>
          <a:xfrm>
            <a:off x="-228600" y="1524000"/>
            <a:ext cx="8763000" cy="5181600"/>
            <a:chOff x="-171450" y="1628774"/>
            <a:chExt cx="6953250" cy="3933826"/>
          </a:xfrm>
        </p:grpSpPr>
        <p:sp>
          <p:nvSpPr>
            <p:cNvPr id="13" name="Rectangle 12"/>
            <p:cNvSpPr/>
            <p:nvPr/>
          </p:nvSpPr>
          <p:spPr>
            <a:xfrm>
              <a:off x="-171450" y="1628774"/>
              <a:ext cx="6953250" cy="3933826"/>
            </a:xfrm>
            <a:prstGeom prst="rect">
              <a:avLst/>
            </a:prstGeom>
            <a:solidFill>
              <a:schemeClr val="tx1">
                <a:lumMod val="85000"/>
                <a:lumOff val="15000"/>
                <a:alpha val="50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9" name="Content Placeholder 2"/>
            <p:cNvSpPr txBox="1">
              <a:spLocks/>
            </p:cNvSpPr>
            <p:nvPr/>
          </p:nvSpPr>
          <p:spPr>
            <a:xfrm>
              <a:off x="533400" y="1906984"/>
              <a:ext cx="3048000" cy="645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latin typeface="Franklin Gothic Book" pitchFamily="34" charset="0"/>
              </a:endParaRPr>
            </a:p>
          </p:txBody>
        </p:sp>
        <p:sp>
          <p:nvSpPr>
            <p:cNvPr id="10" name="Title 1"/>
            <p:cNvSpPr txBox="1">
              <a:spLocks/>
            </p:cNvSpPr>
            <p:nvPr/>
          </p:nvSpPr>
          <p:spPr>
            <a:xfrm>
              <a:off x="653855" y="2514600"/>
              <a:ext cx="6127945"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bg1"/>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12" name="Title 1"/>
            <p:cNvSpPr txBox="1">
              <a:spLocks/>
            </p:cNvSpPr>
            <p:nvPr/>
          </p:nvSpPr>
          <p:spPr>
            <a:xfrm>
              <a:off x="1295400" y="3253983"/>
              <a:ext cx="3124200" cy="215621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itchFamily="34" charset="0"/>
                <a:buChar char="•"/>
              </a:pPr>
              <a:endParaRPr lang="en-US" sz="3600" dirty="0">
                <a:solidFill>
                  <a:schemeClr val="bg1"/>
                </a:solidFill>
                <a:effectLst>
                  <a:outerShdw blurRad="38100" dist="38100" dir="2700000" algn="tl">
                    <a:srgbClr val="000000">
                      <a:alpha val="43137"/>
                    </a:srgbClr>
                  </a:outerShdw>
                </a:effectLst>
                <a:latin typeface="Sabon MT SCOsF" pitchFamily="18" charset="0"/>
                <a:cs typeface="Arial" pitchFamily="34" charset="0"/>
              </a:endParaRPr>
            </a:p>
          </p:txBody>
        </p:sp>
      </p:grpSp>
      <p:sp>
        <p:nvSpPr>
          <p:cNvPr id="3" name="Slide Number Placeholder 2"/>
          <p:cNvSpPr>
            <a:spLocks noGrp="1"/>
          </p:cNvSpPr>
          <p:nvPr>
            <p:ph type="sldNum" sz="quarter" idx="12"/>
          </p:nvPr>
        </p:nvSpPr>
        <p:spPr/>
        <p:txBody>
          <a:bodyPr/>
          <a:lstStyle/>
          <a:p>
            <a:fld id="{A096B5BB-1486-4804-A815-835EB8A93D6F}" type="slidenum">
              <a:rPr lang="en-US" smtClean="0"/>
              <a:pPr/>
              <a:t>10</a:t>
            </a:fld>
            <a:endParaRPr lang="en-US"/>
          </a:p>
        </p:txBody>
      </p:sp>
      <p:sp>
        <p:nvSpPr>
          <p:cNvPr id="14" name="Rectangle 13"/>
          <p:cNvSpPr/>
          <p:nvPr/>
        </p:nvSpPr>
        <p:spPr>
          <a:xfrm>
            <a:off x="609600" y="1951673"/>
            <a:ext cx="3505200" cy="4062651"/>
          </a:xfrm>
          <a:prstGeom prst="rect">
            <a:avLst/>
          </a:prstGeom>
        </p:spPr>
        <p:txBody>
          <a:bodyPr wrap="square">
            <a:spAutoFit/>
          </a:bodyPr>
          <a:lstStyle/>
          <a:p>
            <a:r>
              <a:rPr lang="en-US" sz="2800" b="1" dirty="0" smtClean="0">
                <a:solidFill>
                  <a:schemeClr val="bg1"/>
                </a:solidFill>
                <a:latin typeface="Sabon MT"/>
                <a:cs typeface="Georgia"/>
              </a:rPr>
              <a:t>When?</a:t>
            </a:r>
          </a:p>
          <a:p>
            <a:endParaRPr lang="en-US" sz="1600" b="1" dirty="0" smtClean="0">
              <a:latin typeface="Sabon MT"/>
            </a:endParaRPr>
          </a:p>
          <a:p>
            <a:pPr marL="742950" lvl="1" indent="-285750">
              <a:buFont typeface="Arial" pitchFamily="34" charset="0"/>
              <a:buChar char="•"/>
            </a:pPr>
            <a:r>
              <a:rPr lang="en-US" b="1" dirty="0" smtClean="0">
                <a:solidFill>
                  <a:schemeClr val="bg1"/>
                </a:solidFill>
                <a:latin typeface="Sabon MT"/>
              </a:rPr>
              <a:t>Two Campaigns Annually </a:t>
            </a:r>
          </a:p>
          <a:p>
            <a:pPr marL="1200150" lvl="2" indent="-285750">
              <a:buFont typeface="Arial"/>
              <a:buChar char="•"/>
            </a:pPr>
            <a:r>
              <a:rPr lang="en-US" b="1" dirty="0" smtClean="0">
                <a:solidFill>
                  <a:schemeClr val="bg1"/>
                </a:solidFill>
                <a:latin typeface="Sabon MT"/>
              </a:rPr>
              <a:t>End of Calendar Year</a:t>
            </a:r>
          </a:p>
          <a:p>
            <a:pPr marL="1200150" lvl="2" indent="-285750">
              <a:buFont typeface="Arial"/>
              <a:buChar char="•"/>
            </a:pPr>
            <a:r>
              <a:rPr lang="en-US" b="1" dirty="0" smtClean="0">
                <a:solidFill>
                  <a:schemeClr val="bg1"/>
                </a:solidFill>
                <a:latin typeface="Sabon MT"/>
              </a:rPr>
              <a:t>End of Fiscal Year</a:t>
            </a:r>
          </a:p>
          <a:p>
            <a:pPr lvl="1"/>
            <a:r>
              <a:rPr lang="en-US" b="1" dirty="0" smtClean="0">
                <a:solidFill>
                  <a:schemeClr val="bg1"/>
                </a:solidFill>
                <a:latin typeface="Sabon MT"/>
              </a:rPr>
              <a:t> 	</a:t>
            </a:r>
            <a:endParaRPr lang="en-US" sz="1600" b="1" dirty="0" smtClean="0">
              <a:solidFill>
                <a:schemeClr val="bg1"/>
              </a:solidFill>
              <a:latin typeface="Sabon MT"/>
            </a:endParaRPr>
          </a:p>
          <a:p>
            <a:pPr marL="742950" lvl="1" indent="-285750">
              <a:buFont typeface="Arial" pitchFamily="34" charset="0"/>
              <a:buChar char="•"/>
            </a:pPr>
            <a:r>
              <a:rPr lang="en-US" b="1" dirty="0" smtClean="0">
                <a:solidFill>
                  <a:schemeClr val="bg1"/>
                </a:solidFill>
                <a:latin typeface="Sabon MT"/>
              </a:rPr>
              <a:t>“Arc” with 3 to 5 sends</a:t>
            </a:r>
          </a:p>
          <a:p>
            <a:pPr lvl="0"/>
            <a:endParaRPr lang="en-US" sz="1600" b="1" dirty="0" smtClean="0">
              <a:solidFill>
                <a:schemeClr val="bg1"/>
              </a:solidFill>
              <a:latin typeface="Sabon MT"/>
            </a:endParaRPr>
          </a:p>
          <a:p>
            <a:pPr marL="742950" lvl="1" indent="-285750">
              <a:buFont typeface="Arial" pitchFamily="34" charset="0"/>
              <a:buChar char="•"/>
            </a:pPr>
            <a:r>
              <a:rPr lang="en-US" b="1" dirty="0" smtClean="0">
                <a:solidFill>
                  <a:schemeClr val="bg1"/>
                </a:solidFill>
                <a:latin typeface="Sabon MT"/>
              </a:rPr>
              <a:t>Culminates on the last day to give </a:t>
            </a:r>
            <a:r>
              <a:rPr lang="en-US" b="1" dirty="0" smtClean="0">
                <a:solidFill>
                  <a:schemeClr val="bg1"/>
                </a:solidFill>
                <a:latin typeface="Sabon MT"/>
                <a:sym typeface="Wingdings" pitchFamily="2" charset="2"/>
              </a:rPr>
              <a:t> </a:t>
            </a:r>
          </a:p>
          <a:p>
            <a:pPr marL="1200150" lvl="2" indent="-285750">
              <a:buFont typeface="Arial"/>
              <a:buChar char="•"/>
            </a:pPr>
            <a:r>
              <a:rPr lang="en-US" b="1" dirty="0" smtClean="0">
                <a:solidFill>
                  <a:schemeClr val="bg1"/>
                </a:solidFill>
                <a:latin typeface="Sabon MT"/>
                <a:sym typeface="Wingdings" pitchFamily="2" charset="2"/>
              </a:rPr>
              <a:t>I</a:t>
            </a:r>
            <a:r>
              <a:rPr lang="en-US" b="1" dirty="0" smtClean="0">
                <a:solidFill>
                  <a:schemeClr val="bg1"/>
                </a:solidFill>
                <a:latin typeface="Sabon MT"/>
              </a:rPr>
              <a:t>nstills a sense of urgency</a:t>
            </a:r>
          </a:p>
        </p:txBody>
      </p:sp>
      <p:sp>
        <p:nvSpPr>
          <p:cNvPr id="15" name="Rectangle 14"/>
          <p:cNvSpPr/>
          <p:nvPr/>
        </p:nvSpPr>
        <p:spPr>
          <a:xfrm>
            <a:off x="4191000" y="1981200"/>
            <a:ext cx="3886200" cy="3754874"/>
          </a:xfrm>
          <a:prstGeom prst="rect">
            <a:avLst/>
          </a:prstGeom>
        </p:spPr>
        <p:txBody>
          <a:bodyPr wrap="square">
            <a:spAutoFit/>
          </a:bodyPr>
          <a:lstStyle/>
          <a:p>
            <a:r>
              <a:rPr lang="en-US" sz="2800" b="1" dirty="0" smtClean="0">
                <a:solidFill>
                  <a:schemeClr val="bg1"/>
                </a:solidFill>
                <a:latin typeface="Sabon MT"/>
                <a:cs typeface="Georgia"/>
              </a:rPr>
              <a:t>Who? </a:t>
            </a:r>
            <a:r>
              <a:rPr lang="en-US" sz="1600" b="1" dirty="0" smtClean="0">
                <a:solidFill>
                  <a:schemeClr val="bg1"/>
                </a:solidFill>
                <a:latin typeface="Sabon MT"/>
                <a:cs typeface="Times New Roman" pitchFamily="18" charset="0"/>
              </a:rPr>
              <a:t>Anyone with an email address!</a:t>
            </a:r>
            <a:endParaRPr lang="en-US" sz="2000" b="1" dirty="0" smtClean="0">
              <a:solidFill>
                <a:schemeClr val="bg1"/>
              </a:solidFill>
              <a:latin typeface="Sabon MT"/>
              <a:cs typeface="Times New Roman" pitchFamily="18" charset="0"/>
            </a:endParaRPr>
          </a:p>
          <a:p>
            <a:endParaRPr lang="en-US" sz="1600" b="1" dirty="0" smtClean="0">
              <a:latin typeface="Sabon MT"/>
            </a:endParaRPr>
          </a:p>
          <a:p>
            <a:pPr marL="742950" lvl="1" indent="-285750">
              <a:buFont typeface="Arial" pitchFamily="34" charset="0"/>
              <a:buChar char="•"/>
            </a:pPr>
            <a:r>
              <a:rPr lang="en-US" b="1" dirty="0" smtClean="0">
                <a:solidFill>
                  <a:schemeClr val="bg1"/>
                </a:solidFill>
                <a:latin typeface="Sabon MT"/>
              </a:rPr>
              <a:t>Active Members, Lapsed Members, non-Member Donors, website registrants</a:t>
            </a:r>
          </a:p>
          <a:p>
            <a:pPr marL="1200150" lvl="2" indent="-285750">
              <a:buFont typeface="Arial"/>
              <a:buChar char="•"/>
            </a:pPr>
            <a:r>
              <a:rPr lang="en-US" b="1" dirty="0" smtClean="0">
                <a:solidFill>
                  <a:schemeClr val="bg1"/>
                </a:solidFill>
                <a:latin typeface="Sabon MT"/>
              </a:rPr>
              <a:t>Suppress Members in the renewal cycle </a:t>
            </a:r>
          </a:p>
          <a:p>
            <a:pPr lvl="2"/>
            <a:endParaRPr lang="en-US" sz="1600" b="1" dirty="0" smtClean="0">
              <a:solidFill>
                <a:schemeClr val="bg1"/>
              </a:solidFill>
              <a:latin typeface="Sabon MT"/>
            </a:endParaRPr>
          </a:p>
          <a:p>
            <a:pPr marL="742950" lvl="1" indent="-285750">
              <a:buFont typeface="Arial" pitchFamily="34" charset="0"/>
              <a:buChar char="•"/>
            </a:pPr>
            <a:r>
              <a:rPr lang="en-US" b="1" dirty="0" smtClean="0">
                <a:solidFill>
                  <a:schemeClr val="bg1"/>
                </a:solidFill>
                <a:latin typeface="Sabon MT"/>
              </a:rPr>
              <a:t>Occasionally include Met Store email registrants and online ticket buyers</a:t>
            </a:r>
            <a:endParaRPr lang="en-US" b="1" dirty="0">
              <a:solidFill>
                <a:schemeClr val="bg1"/>
              </a:solidFill>
              <a:latin typeface="Sabon MT"/>
            </a:endParaRPr>
          </a:p>
        </p:txBody>
      </p:sp>
    </p:spTree>
    <p:extLst>
      <p:ext uri="{BB962C8B-B14F-4D97-AF65-F5344CB8AC3E}">
        <p14:creationId xmlns:p14="http://schemas.microsoft.com/office/powerpoint/2010/main" val="42741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50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838201"/>
            <a:ext cx="2805111" cy="1323439"/>
          </a:xfrm>
          <a:prstGeom prst="rect">
            <a:avLst/>
          </a:prstGeom>
        </p:spPr>
        <p:txBody>
          <a:bodyPr wrap="square">
            <a:spAutoFit/>
          </a:bodyPr>
          <a:lstStyle/>
          <a:p>
            <a:pPr lvl="1"/>
            <a:endParaRPr lang="en-US" sz="1600" dirty="0" smtClean="0"/>
          </a:p>
          <a:p>
            <a:pPr lvl="1"/>
            <a:endParaRPr lang="en-US" sz="1600" dirty="0"/>
          </a:p>
          <a:p>
            <a:pPr lvl="1"/>
            <a:endParaRPr lang="en-US" sz="1600" dirty="0"/>
          </a:p>
          <a:p>
            <a:pPr lvl="1"/>
            <a:endParaRPr lang="en-US" sz="1600" dirty="0"/>
          </a:p>
          <a:p>
            <a:pPr lvl="1"/>
            <a:endParaRPr lang="en-US" sz="1600" dirty="0"/>
          </a:p>
        </p:txBody>
      </p:sp>
      <p:sp>
        <p:nvSpPr>
          <p:cNvPr id="4" name="Rectangle 3"/>
          <p:cNvSpPr/>
          <p:nvPr/>
        </p:nvSpPr>
        <p:spPr>
          <a:xfrm>
            <a:off x="1981200" y="177225"/>
            <a:ext cx="5001690" cy="584775"/>
          </a:xfrm>
          <a:prstGeom prst="rect">
            <a:avLst/>
          </a:prstGeom>
        </p:spPr>
        <p:txBody>
          <a:bodyPr wrap="none">
            <a:spAutoFit/>
          </a:bodyPr>
          <a:lstStyle/>
          <a:p>
            <a:pPr lvl="0"/>
            <a:r>
              <a:rPr lang="en-US" sz="3200" dirty="0" smtClean="0">
                <a:solidFill>
                  <a:schemeClr val="tx1">
                    <a:lumMod val="75000"/>
                    <a:lumOff val="25000"/>
                  </a:schemeClr>
                </a:solidFill>
                <a:latin typeface="Georgia" pitchFamily="18" charset="0"/>
                <a:cs typeface="Times New Roman" pitchFamily="18" charset="0"/>
              </a:rPr>
              <a:t>Online Campaign Content </a:t>
            </a:r>
            <a:endParaRPr lang="en-US" sz="3200" dirty="0">
              <a:solidFill>
                <a:schemeClr val="tx1">
                  <a:lumMod val="75000"/>
                  <a:lumOff val="25000"/>
                </a:schemeClr>
              </a:solidFill>
              <a:latin typeface="Georgia"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480826"/>
            <a:ext cx="2805111" cy="3853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914400" y="838200"/>
            <a:ext cx="4572000" cy="646331"/>
          </a:xfrm>
          <a:prstGeom prst="rect">
            <a:avLst/>
          </a:prstGeom>
        </p:spPr>
        <p:txBody>
          <a:bodyPr>
            <a:spAutoFit/>
          </a:bodyPr>
          <a:lstStyle/>
          <a:p>
            <a:pPr lvl="1" algn="ctr"/>
            <a:r>
              <a:rPr lang="en-US" dirty="0" smtClean="0">
                <a:solidFill>
                  <a:srgbClr val="FF3300"/>
                </a:solidFill>
                <a:latin typeface="Sabon MT"/>
              </a:rPr>
              <a:t>Re-purposed existing </a:t>
            </a:r>
          </a:p>
          <a:p>
            <a:pPr lvl="1" algn="ctr"/>
            <a:r>
              <a:rPr lang="en-US" dirty="0" smtClean="0">
                <a:solidFill>
                  <a:srgbClr val="FF3300"/>
                </a:solidFill>
                <a:latin typeface="Sabon MT"/>
              </a:rPr>
              <a:t>digital content  </a:t>
            </a:r>
            <a:endParaRPr lang="en-US" sz="1600" dirty="0">
              <a:solidFill>
                <a:srgbClr val="FF3300"/>
              </a:solidFill>
              <a:latin typeface="Sabon MT"/>
            </a:endParaRPr>
          </a:p>
        </p:txBody>
      </p:sp>
      <p:sp>
        <p:nvSpPr>
          <p:cNvPr id="7" name="Rectangle 6"/>
          <p:cNvSpPr/>
          <p:nvPr/>
        </p:nvSpPr>
        <p:spPr>
          <a:xfrm>
            <a:off x="3276600" y="1487269"/>
            <a:ext cx="2895600" cy="646331"/>
          </a:xfrm>
          <a:prstGeom prst="rect">
            <a:avLst/>
          </a:prstGeom>
        </p:spPr>
        <p:txBody>
          <a:bodyPr wrap="square">
            <a:spAutoFit/>
          </a:bodyPr>
          <a:lstStyle/>
          <a:p>
            <a:pPr algn="ctr"/>
            <a:r>
              <a:rPr lang="en-US" dirty="0" smtClean="0">
                <a:solidFill>
                  <a:srgbClr val="FFCC00"/>
                </a:solidFill>
                <a:latin typeface="Sabon MT"/>
              </a:rPr>
              <a:t>Focused on the iconic works from the </a:t>
            </a:r>
            <a:r>
              <a:rPr lang="en-US" dirty="0" smtClean="0">
                <a:solidFill>
                  <a:srgbClr val="FFCC00"/>
                </a:solidFill>
                <a:latin typeface="Sabon MT SCOsF"/>
              </a:rPr>
              <a:t>collection</a:t>
            </a:r>
            <a:endParaRPr lang="en-US" dirty="0">
              <a:solidFill>
                <a:srgbClr val="FFCC00"/>
              </a:solidFill>
              <a:latin typeface="Sabon MT SCOsF"/>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241" y="2133628"/>
            <a:ext cx="2928759" cy="3733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708627" y="2173069"/>
            <a:ext cx="3435373" cy="923330"/>
          </a:xfrm>
          <a:prstGeom prst="rect">
            <a:avLst/>
          </a:prstGeom>
        </p:spPr>
        <p:txBody>
          <a:bodyPr wrap="square">
            <a:spAutoFit/>
          </a:bodyPr>
          <a:lstStyle/>
          <a:p>
            <a:pPr lvl="1" algn="ctr"/>
            <a:r>
              <a:rPr lang="en-US" dirty="0" smtClean="0">
                <a:solidFill>
                  <a:srgbClr val="CC6600"/>
                </a:solidFill>
                <a:latin typeface="Sabon MT"/>
              </a:rPr>
              <a:t>Featured different voices to make personal </a:t>
            </a:r>
            <a:r>
              <a:rPr lang="en-US" dirty="0" smtClean="0">
                <a:solidFill>
                  <a:srgbClr val="CC6600"/>
                </a:solidFill>
                <a:latin typeface="Sabon MT SCOsF"/>
              </a:rPr>
              <a:t>connections</a:t>
            </a:r>
            <a:endParaRPr lang="en-US" sz="1600" dirty="0" smtClean="0">
              <a:solidFill>
                <a:srgbClr val="CC6600"/>
              </a:solidFill>
              <a:latin typeface="Sabon MT SCOsF"/>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4579" y="2812688"/>
            <a:ext cx="2464621" cy="3969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4419600" y="228600"/>
            <a:ext cx="472440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Campaign Content</a:t>
            </a:r>
          </a:p>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2393830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9200"/>
            <a:ext cx="5562600" cy="5724644"/>
          </a:xfrm>
          <a:prstGeom prst="rect">
            <a:avLst/>
          </a:prstGeom>
        </p:spPr>
        <p:txBody>
          <a:bodyPr wrap="square">
            <a:spAutoFit/>
          </a:bodyPr>
          <a:lstStyle/>
          <a:p>
            <a:pPr marL="1200150" lvl="2" indent="-285750">
              <a:buFont typeface="Arial"/>
              <a:buChar char="•"/>
            </a:pPr>
            <a:r>
              <a:rPr lang="en-US" b="1" dirty="0" smtClean="0">
                <a:solidFill>
                  <a:schemeClr val="bg1"/>
                </a:solidFill>
                <a:latin typeface="Sabon MT"/>
              </a:rPr>
              <a:t>Email appeals are easy to segment</a:t>
            </a:r>
          </a:p>
          <a:p>
            <a:pPr marL="1200150" lvl="2" indent="-285750"/>
            <a:endParaRPr lang="en-US" b="1" dirty="0" smtClean="0">
              <a:solidFill>
                <a:schemeClr val="bg1"/>
              </a:solidFill>
              <a:latin typeface="Sabon MT"/>
            </a:endParaRPr>
          </a:p>
          <a:p>
            <a:pPr marL="1200150" lvl="2" indent="-285750">
              <a:buFont typeface="Arial" pitchFamily="34" charset="0"/>
              <a:buChar char="•"/>
            </a:pPr>
            <a:r>
              <a:rPr lang="en-US" b="1" dirty="0" smtClean="0">
                <a:solidFill>
                  <a:schemeClr val="bg1"/>
                </a:solidFill>
                <a:latin typeface="Sabon MT"/>
              </a:rPr>
              <a:t>Test a variety of components:</a:t>
            </a:r>
          </a:p>
          <a:p>
            <a:pPr marL="1608138" lvl="4" indent="-236538">
              <a:buFont typeface="Arial" pitchFamily="34" charset="0"/>
              <a:buChar char="•"/>
            </a:pPr>
            <a:r>
              <a:rPr lang="en-US" b="1" dirty="0" smtClean="0">
                <a:solidFill>
                  <a:schemeClr val="bg1"/>
                </a:solidFill>
                <a:latin typeface="Sabon MT"/>
              </a:rPr>
              <a:t>Sender and signatory</a:t>
            </a:r>
          </a:p>
          <a:p>
            <a:pPr marL="2065338" lvl="5" indent="-236538">
              <a:buFont typeface="Wingdings" charset="2"/>
              <a:buChar char="Ø"/>
            </a:pPr>
            <a:r>
              <a:rPr lang="en-US" b="1" dirty="0" smtClean="0">
                <a:solidFill>
                  <a:schemeClr val="bg1"/>
                </a:solidFill>
                <a:latin typeface="Sabon MT"/>
              </a:rPr>
              <a:t>“</a:t>
            </a:r>
            <a:r>
              <a:rPr lang="en-US" b="1" i="1" dirty="0" smtClean="0">
                <a:solidFill>
                  <a:schemeClr val="bg1"/>
                </a:solidFill>
                <a:latin typeface="Sabon MT"/>
              </a:rPr>
              <a:t>from the Director”</a:t>
            </a:r>
            <a:r>
              <a:rPr lang="en-US" b="1" dirty="0" smtClean="0">
                <a:solidFill>
                  <a:schemeClr val="bg1"/>
                </a:solidFill>
                <a:latin typeface="Sabon MT"/>
              </a:rPr>
              <a:t> vs.</a:t>
            </a:r>
          </a:p>
          <a:p>
            <a:pPr marL="2065338" lvl="5" indent="-236538"/>
            <a:r>
              <a:rPr lang="en-US" b="1" dirty="0" smtClean="0">
                <a:solidFill>
                  <a:schemeClr val="bg1"/>
                </a:solidFill>
                <a:latin typeface="Sabon MT"/>
              </a:rPr>
              <a:t>     “</a:t>
            </a:r>
            <a:r>
              <a:rPr lang="en-US" b="1" i="1" dirty="0" smtClean="0">
                <a:solidFill>
                  <a:schemeClr val="bg1"/>
                </a:solidFill>
                <a:latin typeface="Sabon MT"/>
              </a:rPr>
              <a:t>from the Museum”</a:t>
            </a:r>
          </a:p>
          <a:p>
            <a:pPr marL="1608138" lvl="4" indent="-236538">
              <a:buFont typeface="Arial" pitchFamily="34" charset="0"/>
              <a:buChar char="•"/>
            </a:pPr>
            <a:r>
              <a:rPr lang="en-US" b="1" dirty="0" smtClean="0">
                <a:solidFill>
                  <a:schemeClr val="bg1"/>
                </a:solidFill>
                <a:latin typeface="Sabon MT"/>
              </a:rPr>
              <a:t>Subject line</a:t>
            </a:r>
          </a:p>
          <a:p>
            <a:pPr marL="1608138" lvl="4" indent="-236538">
              <a:buFont typeface="Arial" pitchFamily="34" charset="0"/>
              <a:buChar char="•"/>
            </a:pPr>
            <a:r>
              <a:rPr lang="en-US" b="1" dirty="0" smtClean="0">
                <a:solidFill>
                  <a:schemeClr val="bg1"/>
                </a:solidFill>
                <a:latin typeface="Sabon MT"/>
              </a:rPr>
              <a:t>Design</a:t>
            </a:r>
          </a:p>
          <a:p>
            <a:pPr marL="1608138" lvl="4" indent="-236538">
              <a:buFont typeface="Arial" pitchFamily="34" charset="0"/>
              <a:buChar char="•"/>
            </a:pPr>
            <a:r>
              <a:rPr lang="en-US" b="1" dirty="0" smtClean="0">
                <a:solidFill>
                  <a:schemeClr val="bg1"/>
                </a:solidFill>
                <a:latin typeface="Sabon MT"/>
              </a:rPr>
              <a:t>Ask strings</a:t>
            </a:r>
          </a:p>
          <a:p>
            <a:pPr marL="1608138" lvl="4" indent="-236538">
              <a:buFont typeface="Arial" pitchFamily="34" charset="0"/>
              <a:buChar char="•"/>
            </a:pPr>
            <a:r>
              <a:rPr lang="en-US" b="1" dirty="0" smtClean="0">
                <a:solidFill>
                  <a:schemeClr val="bg1"/>
                </a:solidFill>
                <a:latin typeface="Sabon MT"/>
              </a:rPr>
              <a:t>Video vs. no video</a:t>
            </a:r>
          </a:p>
          <a:p>
            <a:pPr marL="1608138" lvl="4" indent="-236538">
              <a:buFont typeface="Arial" pitchFamily="34" charset="0"/>
              <a:buChar char="•"/>
            </a:pPr>
            <a:r>
              <a:rPr lang="en-US" b="1" dirty="0" smtClean="0">
                <a:solidFill>
                  <a:schemeClr val="bg1"/>
                </a:solidFill>
                <a:latin typeface="Sabon MT"/>
              </a:rPr>
              <a:t>Message</a:t>
            </a:r>
          </a:p>
          <a:p>
            <a:pPr marL="2065338" lvl="5" indent="-236538">
              <a:buFont typeface="Wingdings" charset="2"/>
              <a:buChar char="Ø"/>
            </a:pPr>
            <a:r>
              <a:rPr lang="en-US" b="1" dirty="0" smtClean="0">
                <a:solidFill>
                  <a:schemeClr val="bg1"/>
                </a:solidFill>
                <a:latin typeface="Sabon MT"/>
              </a:rPr>
              <a:t>Letter vs. short message</a:t>
            </a:r>
          </a:p>
          <a:p>
            <a:pPr marL="1608138" lvl="4" indent="-236538">
              <a:buFont typeface="Arial" pitchFamily="34" charset="0"/>
              <a:buChar char="•"/>
            </a:pPr>
            <a:r>
              <a:rPr lang="en-US" b="1" dirty="0" smtClean="0">
                <a:solidFill>
                  <a:schemeClr val="bg1"/>
                </a:solidFill>
                <a:latin typeface="Sabon MT"/>
              </a:rPr>
              <a:t>Day of the week / Time of day</a:t>
            </a:r>
          </a:p>
          <a:p>
            <a:pPr marL="1608138" lvl="4" indent="-236538">
              <a:buFont typeface="Arial" pitchFamily="34" charset="0"/>
              <a:buChar char="•"/>
            </a:pPr>
            <a:r>
              <a:rPr lang="en-US" b="1" dirty="0" smtClean="0">
                <a:solidFill>
                  <a:schemeClr val="bg1"/>
                </a:solidFill>
                <a:latin typeface="Sabon MT"/>
              </a:rPr>
              <a:t>And, of course, IMAGES</a:t>
            </a:r>
          </a:p>
          <a:p>
            <a:pPr marL="1608138" lvl="4" indent="-236538"/>
            <a:endParaRPr lang="en-US" b="1" dirty="0" smtClean="0">
              <a:solidFill>
                <a:schemeClr val="bg1"/>
              </a:solidFill>
              <a:latin typeface="Sabon MT"/>
            </a:endParaRPr>
          </a:p>
          <a:p>
            <a:pPr marL="1608138" lvl="2" indent="-236538">
              <a:buFont typeface="Arial" pitchFamily="34" charset="0"/>
              <a:buChar char="•"/>
            </a:pPr>
            <a:r>
              <a:rPr lang="en-US" b="1" dirty="0" smtClean="0">
                <a:solidFill>
                  <a:schemeClr val="bg1"/>
                </a:solidFill>
                <a:latin typeface="Sabon MT"/>
              </a:rPr>
              <a:t>Provides quick results and answers</a:t>
            </a:r>
          </a:p>
          <a:p>
            <a:pPr marL="2065338" lvl="3" indent="-236538">
              <a:buFont typeface="Wingdings" charset="2"/>
              <a:buChar char="Ø"/>
            </a:pPr>
            <a:r>
              <a:rPr lang="en-US" b="1" dirty="0" smtClean="0">
                <a:solidFill>
                  <a:schemeClr val="bg1"/>
                </a:solidFill>
                <a:latin typeface="Sabon MT"/>
              </a:rPr>
              <a:t>“10/10/80” test-and-send</a:t>
            </a:r>
          </a:p>
          <a:p>
            <a:pPr marL="1200150" lvl="2" indent="-285750"/>
            <a:endParaRPr lang="en-US" b="1" dirty="0" smtClean="0">
              <a:solidFill>
                <a:schemeClr val="tx2">
                  <a:lumMod val="75000"/>
                </a:schemeClr>
              </a:solidFill>
              <a:latin typeface="Sabon MT SCOsF"/>
            </a:endParaRPr>
          </a:p>
          <a:p>
            <a:pPr marL="1200150" lvl="2" indent="-285750" algn="ctr"/>
            <a:r>
              <a:rPr lang="en-US" sz="1200" b="1" i="1" dirty="0" smtClean="0">
                <a:solidFill>
                  <a:schemeClr val="accent2">
                    <a:lumMod val="75000"/>
                  </a:schemeClr>
                </a:solidFill>
                <a:latin typeface="Sabon MT SCOsF"/>
              </a:rPr>
              <a:t>Email can serve as a litmus test </a:t>
            </a:r>
          </a:p>
          <a:p>
            <a:pPr marL="1200150" lvl="2" indent="-285750" algn="ctr"/>
            <a:r>
              <a:rPr lang="en-US" sz="1200" b="1" i="1" dirty="0" smtClean="0">
                <a:solidFill>
                  <a:schemeClr val="accent2">
                    <a:lumMod val="75000"/>
                  </a:schemeClr>
                </a:solidFill>
                <a:latin typeface="Sabon MT SCOsF"/>
              </a:rPr>
              <a:t>for messaging in other channels</a:t>
            </a:r>
            <a:r>
              <a:rPr lang="en-US" sz="1200" b="1" i="1" dirty="0" smtClean="0">
                <a:solidFill>
                  <a:schemeClr val="accent2">
                    <a:lumMod val="75000"/>
                  </a:schemeClr>
                </a:solidFill>
                <a:latin typeface="Franklin Gothic Book" pitchFamily="34" charset="0"/>
              </a:rPr>
              <a:t>.</a:t>
            </a:r>
            <a:endParaRPr lang="en-US" sz="1200" b="1" i="1" dirty="0">
              <a:solidFill>
                <a:schemeClr val="accent2">
                  <a:lumMod val="75000"/>
                </a:schemeClr>
              </a:solidFill>
              <a:latin typeface="Franklin Gothic Book" pitchFamily="34" charset="0"/>
            </a:endParaRPr>
          </a:p>
        </p:txBody>
      </p:sp>
      <p:sp>
        <p:nvSpPr>
          <p:cNvPr id="3" name="Rectangle 2"/>
          <p:cNvSpPr/>
          <p:nvPr/>
        </p:nvSpPr>
        <p:spPr>
          <a:xfrm>
            <a:off x="2178514" y="152400"/>
            <a:ext cx="4679486" cy="584775"/>
          </a:xfrm>
          <a:prstGeom prst="rect">
            <a:avLst/>
          </a:prstGeom>
        </p:spPr>
        <p:txBody>
          <a:bodyPr wrap="none">
            <a:spAutoFit/>
          </a:bodyPr>
          <a:lstStyle/>
          <a:p>
            <a:pPr lvl="0"/>
            <a:r>
              <a:rPr lang="en-US" sz="3200" b="1" dirty="0" smtClean="0">
                <a:solidFill>
                  <a:schemeClr val="tx1">
                    <a:lumMod val="75000"/>
                    <a:lumOff val="25000"/>
                  </a:schemeClr>
                </a:solidFill>
                <a:latin typeface="Georgia" pitchFamily="18" charset="0"/>
                <a:cs typeface="Times New Roman" pitchFamily="18" charset="0"/>
              </a:rPr>
              <a:t>Opportunities to Test</a:t>
            </a:r>
            <a:endParaRPr lang="en-US" sz="3200" dirty="0">
              <a:solidFill>
                <a:schemeClr val="tx1">
                  <a:lumMod val="75000"/>
                  <a:lumOff val="25000"/>
                </a:schemeClr>
              </a:solidFill>
              <a:latin typeface="Georgia" pitchFamily="18" charset="0"/>
            </a:endParaRPr>
          </a:p>
        </p:txBody>
      </p:sp>
      <p:pic>
        <p:nvPicPr>
          <p:cNvPr id="7" name="Picture 6"/>
          <p:cNvPicPr>
            <a:picLocks noChangeAspect="1"/>
          </p:cNvPicPr>
          <p:nvPr/>
        </p:nvPicPr>
        <p:blipFill>
          <a:blip r:embed="rId3" cstate="print"/>
          <a:stretch>
            <a:fillRect/>
          </a:stretch>
        </p:blipFill>
        <p:spPr>
          <a:xfrm>
            <a:off x="4419600" y="1066800"/>
            <a:ext cx="4724400" cy="5791200"/>
          </a:xfrm>
          <a:prstGeom prst="rect">
            <a:avLst/>
          </a:prstGeom>
        </p:spPr>
      </p:pic>
      <p:sp>
        <p:nvSpPr>
          <p:cNvPr id="5" name="Rectangle 4"/>
          <p:cNvSpPr/>
          <p:nvPr/>
        </p:nvSpPr>
        <p:spPr>
          <a:xfrm>
            <a:off x="0" y="228600"/>
            <a:ext cx="472440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Test, Test, Test!</a:t>
            </a:r>
          </a:p>
        </p:txBody>
      </p:sp>
    </p:spTree>
    <p:extLst>
      <p:ext uri="{BB962C8B-B14F-4D97-AF65-F5344CB8AC3E}">
        <p14:creationId xmlns:p14="http://schemas.microsoft.com/office/powerpoint/2010/main" val="3140515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62400" y="1120914"/>
            <a:ext cx="3962400" cy="707886"/>
          </a:xfrm>
          <a:prstGeom prst="rect">
            <a:avLst/>
          </a:prstGeom>
        </p:spPr>
        <p:txBody>
          <a:bodyPr wrap="square">
            <a:spAutoFit/>
          </a:bodyPr>
          <a:lstStyle/>
          <a:p>
            <a:pPr marL="742950" lvl="1" indent="-285750">
              <a:buFont typeface="Arial" pitchFamily="34" charset="0"/>
              <a:buChar char="•"/>
            </a:pPr>
            <a:endParaRPr lang="en-US" sz="2000" dirty="0" smtClean="0">
              <a:solidFill>
                <a:schemeClr val="tx2">
                  <a:lumMod val="75000"/>
                </a:schemeClr>
              </a:solidFill>
              <a:latin typeface="Franklin Gothic Book" pitchFamily="34" charset="0"/>
            </a:endParaRPr>
          </a:p>
          <a:p>
            <a:pPr marL="1200150" lvl="2" indent="-285750">
              <a:buFont typeface="Arial"/>
              <a:buChar char="•"/>
            </a:pPr>
            <a:r>
              <a:rPr lang="en-US" sz="2000" b="1" dirty="0" smtClean="0">
                <a:solidFill>
                  <a:schemeClr val="bg1"/>
                </a:solidFill>
                <a:latin typeface="Sabon MT"/>
              </a:rPr>
              <a:t>Home Page Banners</a:t>
            </a:r>
          </a:p>
        </p:txBody>
      </p:sp>
      <p:sp>
        <p:nvSpPr>
          <p:cNvPr id="7" name="Rectangle 6"/>
          <p:cNvSpPr/>
          <p:nvPr/>
        </p:nvSpPr>
        <p:spPr>
          <a:xfrm>
            <a:off x="609600" y="101025"/>
            <a:ext cx="8001000" cy="584775"/>
          </a:xfrm>
          <a:prstGeom prst="rect">
            <a:avLst/>
          </a:prstGeom>
        </p:spPr>
        <p:txBody>
          <a:bodyPr wrap="square">
            <a:spAutoFit/>
          </a:bodyPr>
          <a:lstStyle/>
          <a:p>
            <a:pPr lvl="0"/>
            <a:r>
              <a:rPr lang="en-US" sz="3200" b="1" dirty="0" smtClean="0">
                <a:solidFill>
                  <a:schemeClr val="tx1">
                    <a:lumMod val="75000"/>
                    <a:lumOff val="25000"/>
                  </a:schemeClr>
                </a:solidFill>
                <a:latin typeface="Georgia" pitchFamily="18" charset="0"/>
                <a:cs typeface="Times New Roman" pitchFamily="18" charset="0"/>
              </a:rPr>
              <a:t>Opportunities to Increase Visibility </a:t>
            </a:r>
            <a:endParaRPr lang="en-US" sz="3200" dirty="0">
              <a:solidFill>
                <a:schemeClr val="tx1">
                  <a:lumMod val="75000"/>
                  <a:lumOff val="25000"/>
                </a:schemeClr>
              </a:solidFill>
              <a:latin typeface="Georgia" pitchFamily="18" charset="0"/>
            </a:endParaRPr>
          </a:p>
        </p:txBody>
      </p:sp>
      <p:sp>
        <p:nvSpPr>
          <p:cNvPr id="11" name="Rectangle 10"/>
          <p:cNvSpPr/>
          <p:nvPr/>
        </p:nvSpPr>
        <p:spPr>
          <a:xfrm>
            <a:off x="-76200" y="1443335"/>
            <a:ext cx="5105400" cy="523220"/>
          </a:xfrm>
          <a:prstGeom prst="rect">
            <a:avLst/>
          </a:prstGeom>
        </p:spPr>
        <p:txBody>
          <a:bodyPr wrap="square">
            <a:spAutoFit/>
          </a:bodyPr>
          <a:lstStyle/>
          <a:p>
            <a:pPr lvl="1" algn="ctr"/>
            <a:r>
              <a:rPr lang="en-US" sz="2800" dirty="0" smtClean="0">
                <a:solidFill>
                  <a:schemeClr val="bg1"/>
                </a:solidFill>
                <a:latin typeface="Georgia" pitchFamily="18" charset="0"/>
              </a:rPr>
              <a:t>Main </a:t>
            </a:r>
            <a:r>
              <a:rPr lang="en-US" sz="2800" dirty="0">
                <a:solidFill>
                  <a:schemeClr val="bg1"/>
                </a:solidFill>
                <a:latin typeface="Georgia" pitchFamily="18" charset="0"/>
              </a:rPr>
              <a:t>Museum Website</a:t>
            </a:r>
          </a:p>
        </p:txBody>
      </p:sp>
      <p:sp>
        <p:nvSpPr>
          <p:cNvPr id="12" name="Rectangle 11"/>
          <p:cNvSpPr/>
          <p:nvPr/>
        </p:nvSpPr>
        <p:spPr>
          <a:xfrm>
            <a:off x="3962400" y="1905000"/>
            <a:ext cx="5029200" cy="707886"/>
          </a:xfrm>
          <a:prstGeom prst="rect">
            <a:avLst/>
          </a:prstGeom>
        </p:spPr>
        <p:txBody>
          <a:bodyPr wrap="square">
            <a:spAutoFit/>
          </a:bodyPr>
          <a:lstStyle/>
          <a:p>
            <a:pPr marL="1200150" lvl="2" indent="-285750">
              <a:buFont typeface="Arial"/>
              <a:buChar char="•"/>
            </a:pPr>
            <a:r>
              <a:rPr lang="en-US" sz="2000" dirty="0" smtClean="0">
                <a:solidFill>
                  <a:schemeClr val="bg1"/>
                </a:solidFill>
                <a:latin typeface="Sabon MT SCOsF"/>
              </a:rPr>
              <a:t>“</a:t>
            </a:r>
            <a:r>
              <a:rPr lang="en-US" sz="2000" b="1" dirty="0" smtClean="0">
                <a:solidFill>
                  <a:schemeClr val="bg1"/>
                </a:solidFill>
                <a:latin typeface="Sabon MT"/>
              </a:rPr>
              <a:t>Ads” </a:t>
            </a:r>
            <a:r>
              <a:rPr lang="en-US" sz="2000" b="1" dirty="0">
                <a:solidFill>
                  <a:schemeClr val="bg1"/>
                </a:solidFill>
                <a:latin typeface="Sabon MT"/>
              </a:rPr>
              <a:t>on highly-trafficked </a:t>
            </a:r>
            <a:r>
              <a:rPr lang="en-US" sz="2000" b="1" dirty="0" smtClean="0">
                <a:solidFill>
                  <a:schemeClr val="bg1"/>
                </a:solidFill>
                <a:latin typeface="Sabon MT"/>
              </a:rPr>
              <a:t>pages </a:t>
            </a:r>
            <a:endParaRPr lang="en-US" sz="2000" b="1" dirty="0">
              <a:solidFill>
                <a:schemeClr val="bg1"/>
              </a:solidFill>
              <a:latin typeface="Sabon MT"/>
            </a:endParaRP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21889"/>
          <a:stretch>
            <a:fillRect/>
          </a:stretch>
        </p:blipFill>
        <p:spPr bwMode="auto">
          <a:xfrm>
            <a:off x="1295400" y="3044225"/>
            <a:ext cx="7848600" cy="381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743200"/>
            <a:ext cx="7845552" cy="30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0" y="228600"/>
            <a:ext cx="472440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Increase Visibility</a:t>
            </a:r>
          </a:p>
        </p:txBody>
      </p:sp>
    </p:spTree>
    <p:extLst>
      <p:ext uri="{BB962C8B-B14F-4D97-AF65-F5344CB8AC3E}">
        <p14:creationId xmlns:p14="http://schemas.microsoft.com/office/powerpoint/2010/main" val="1896380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79" t="26047"/>
          <a:stretch/>
        </p:blipFill>
        <p:spPr bwMode="auto">
          <a:xfrm>
            <a:off x="3886200" y="1239557"/>
            <a:ext cx="5334000" cy="5392344"/>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101025"/>
            <a:ext cx="8001000" cy="584775"/>
          </a:xfrm>
          <a:prstGeom prst="rect">
            <a:avLst/>
          </a:prstGeom>
        </p:spPr>
        <p:txBody>
          <a:bodyPr wrap="square">
            <a:spAutoFit/>
          </a:bodyPr>
          <a:lstStyle/>
          <a:p>
            <a:pPr lvl="0"/>
            <a:r>
              <a:rPr lang="en-US" sz="3200" b="1" dirty="0" smtClean="0">
                <a:solidFill>
                  <a:schemeClr val="tx1">
                    <a:lumMod val="75000"/>
                    <a:lumOff val="25000"/>
                  </a:schemeClr>
                </a:solidFill>
                <a:latin typeface="Georgia" pitchFamily="18" charset="0"/>
                <a:cs typeface="Times New Roman" pitchFamily="18" charset="0"/>
              </a:rPr>
              <a:t>Opportunities to Increase Visibility </a:t>
            </a:r>
            <a:endParaRPr lang="en-US" sz="3200" dirty="0">
              <a:solidFill>
                <a:schemeClr val="tx1">
                  <a:lumMod val="75000"/>
                  <a:lumOff val="25000"/>
                </a:schemeClr>
              </a:solidFill>
              <a:latin typeface="Georgia" pitchFamily="18" charset="0"/>
            </a:endParaRPr>
          </a:p>
        </p:txBody>
      </p:sp>
      <p:sp>
        <p:nvSpPr>
          <p:cNvPr id="11" name="Rectangle 10"/>
          <p:cNvSpPr/>
          <p:nvPr/>
        </p:nvSpPr>
        <p:spPr>
          <a:xfrm>
            <a:off x="-990600" y="1284982"/>
            <a:ext cx="5105400" cy="1077218"/>
          </a:xfrm>
          <a:prstGeom prst="rect">
            <a:avLst/>
          </a:prstGeom>
        </p:spPr>
        <p:txBody>
          <a:bodyPr wrap="square">
            <a:spAutoFit/>
          </a:bodyPr>
          <a:lstStyle/>
          <a:p>
            <a:pPr lvl="1" algn="ctr"/>
            <a:r>
              <a:rPr lang="en-US" sz="2400" b="1" dirty="0" smtClean="0">
                <a:solidFill>
                  <a:schemeClr val="bg1"/>
                </a:solidFill>
                <a:latin typeface="Georgia" pitchFamily="18" charset="0"/>
              </a:rPr>
              <a:t>Social</a:t>
            </a:r>
            <a:r>
              <a:rPr lang="en-US" sz="3200" b="1" dirty="0" smtClean="0">
                <a:solidFill>
                  <a:schemeClr val="bg1"/>
                </a:solidFill>
                <a:latin typeface="Georgia" pitchFamily="18" charset="0"/>
              </a:rPr>
              <a:t> </a:t>
            </a:r>
            <a:r>
              <a:rPr lang="en-US" sz="2400" b="1" dirty="0" smtClean="0">
                <a:solidFill>
                  <a:schemeClr val="bg1"/>
                </a:solidFill>
                <a:latin typeface="Georgia" pitchFamily="18" charset="0"/>
              </a:rPr>
              <a:t>Media</a:t>
            </a:r>
          </a:p>
          <a:p>
            <a:pPr lvl="1" algn="ctr"/>
            <a:r>
              <a:rPr lang="en-US" sz="3200" b="1" dirty="0" smtClean="0">
                <a:solidFill>
                  <a:srgbClr val="1F497D">
                    <a:lumMod val="75000"/>
                  </a:srgbClr>
                </a:solidFill>
                <a:latin typeface="Georgia" pitchFamily="18" charset="0"/>
              </a:rPr>
              <a:t> </a:t>
            </a:r>
            <a:endParaRPr lang="en-US" sz="3200" b="1" dirty="0">
              <a:solidFill>
                <a:srgbClr val="1F497D">
                  <a:lumMod val="75000"/>
                </a:srgbClr>
              </a:solidFill>
              <a:latin typeface="Georgia" pitchFamily="18" charset="0"/>
            </a:endParaRPr>
          </a:p>
        </p:txBody>
      </p:sp>
      <p:sp>
        <p:nvSpPr>
          <p:cNvPr id="12" name="TextBox 11"/>
          <p:cNvSpPr txBox="1"/>
          <p:nvPr/>
        </p:nvSpPr>
        <p:spPr>
          <a:xfrm>
            <a:off x="-57896" y="1143001"/>
            <a:ext cx="3944096" cy="6186309"/>
          </a:xfrm>
          <a:prstGeom prst="rect">
            <a:avLst/>
          </a:prstGeom>
          <a:noFill/>
        </p:spPr>
        <p:txBody>
          <a:bodyPr wrap="square" rtlCol="0">
            <a:spAutoFit/>
          </a:bodyPr>
          <a:lstStyle/>
          <a:p>
            <a:r>
              <a:rPr lang="en-US" dirty="0">
                <a:latin typeface="Franklin Gothic Book" pitchFamily="34" charset="0"/>
              </a:rPr>
              <a:t> </a:t>
            </a:r>
            <a:r>
              <a:rPr lang="en-US" dirty="0" smtClean="0">
                <a:latin typeface="Franklin Gothic Book" pitchFamily="34" charset="0"/>
              </a:rPr>
              <a:t>      </a:t>
            </a:r>
          </a:p>
          <a:p>
            <a:pPr marL="285750"/>
            <a:endParaRPr lang="en-US" dirty="0" smtClean="0">
              <a:latin typeface="Sabon MT SCOsF"/>
            </a:endParaRPr>
          </a:p>
          <a:p>
            <a:pPr marL="285750"/>
            <a:endParaRPr lang="en-US" b="1" dirty="0" smtClean="0">
              <a:solidFill>
                <a:schemeClr val="accent2">
                  <a:lumMod val="75000"/>
                </a:schemeClr>
              </a:solidFill>
              <a:latin typeface="Sabon MT"/>
            </a:endParaRPr>
          </a:p>
          <a:p>
            <a:pPr marL="285750" indent="222250">
              <a:buClr>
                <a:schemeClr val="tx1"/>
              </a:buClr>
              <a:buFont typeface="Arial"/>
              <a:buChar char="•"/>
            </a:pPr>
            <a:r>
              <a:rPr lang="en-US" b="1" dirty="0" smtClean="0">
                <a:solidFill>
                  <a:schemeClr val="bg1"/>
                </a:solidFill>
                <a:latin typeface="Sabon MT"/>
              </a:rPr>
              <a:t>Large and growing social</a:t>
            </a:r>
          </a:p>
          <a:p>
            <a:pPr marL="285750" indent="222250">
              <a:buClr>
                <a:schemeClr val="tx1"/>
              </a:buClr>
            </a:pPr>
            <a:r>
              <a:rPr lang="en-US" b="1" dirty="0" smtClean="0">
                <a:solidFill>
                  <a:schemeClr val="bg1"/>
                </a:solidFill>
                <a:latin typeface="Sabon MT"/>
              </a:rPr>
              <a:t>media following</a:t>
            </a:r>
          </a:p>
          <a:p>
            <a:pPr marL="285750" indent="222250">
              <a:buFont typeface="Arial"/>
              <a:buChar char="•"/>
            </a:pPr>
            <a:endParaRPr lang="en-US" b="1" dirty="0" smtClean="0">
              <a:solidFill>
                <a:schemeClr val="bg1"/>
              </a:solidFill>
              <a:latin typeface="Sabon MT"/>
            </a:endParaRPr>
          </a:p>
          <a:p>
            <a:pPr marL="285750" indent="222250">
              <a:buFont typeface="Arial"/>
              <a:buChar char="•"/>
            </a:pPr>
            <a:r>
              <a:rPr lang="en-US" b="1" dirty="0" smtClean="0">
                <a:solidFill>
                  <a:schemeClr val="bg1"/>
                </a:solidFill>
                <a:latin typeface="Sabon MT"/>
              </a:rPr>
              <a:t>Not used to monetary asks</a:t>
            </a:r>
          </a:p>
          <a:p>
            <a:pPr marL="285750" indent="222250"/>
            <a:r>
              <a:rPr lang="en-US" b="1" dirty="0" smtClean="0">
                <a:solidFill>
                  <a:schemeClr val="bg1"/>
                </a:solidFill>
                <a:latin typeface="Sabon MT"/>
              </a:rPr>
              <a:t>through this channel</a:t>
            </a:r>
          </a:p>
          <a:p>
            <a:pPr marL="285750"/>
            <a:endParaRPr lang="en-US" b="1" dirty="0" smtClean="0">
              <a:solidFill>
                <a:schemeClr val="bg1"/>
              </a:solidFill>
              <a:latin typeface="Sabon MT"/>
            </a:endParaRPr>
          </a:p>
          <a:p>
            <a:pPr marL="285750"/>
            <a:r>
              <a:rPr lang="en-US" b="1" dirty="0" smtClean="0">
                <a:solidFill>
                  <a:schemeClr val="bg1"/>
                </a:solidFill>
                <a:latin typeface="Sabon MT"/>
              </a:rPr>
              <a:t>Why do it? </a:t>
            </a:r>
          </a:p>
          <a:p>
            <a:pPr marL="508000" indent="-271463">
              <a:buFont typeface="Arial"/>
              <a:buChar char="•"/>
            </a:pPr>
            <a:r>
              <a:rPr lang="en-US" b="1" dirty="0" smtClean="0">
                <a:solidFill>
                  <a:schemeClr val="bg1"/>
                </a:solidFill>
                <a:latin typeface="Sabon MT"/>
              </a:rPr>
              <a:t>Increases engagement</a:t>
            </a:r>
          </a:p>
          <a:p>
            <a:pPr marL="508000" indent="-271463"/>
            <a:endParaRPr lang="en-US" b="1" dirty="0" smtClean="0">
              <a:solidFill>
                <a:schemeClr val="bg1"/>
              </a:solidFill>
              <a:latin typeface="Sabon MT"/>
            </a:endParaRPr>
          </a:p>
          <a:p>
            <a:pPr marL="508000" indent="-271463">
              <a:buFont typeface="Arial"/>
              <a:buChar char="•"/>
            </a:pPr>
            <a:r>
              <a:rPr lang="en-US" b="1" dirty="0" smtClean="0">
                <a:solidFill>
                  <a:schemeClr val="bg1"/>
                </a:solidFill>
                <a:latin typeface="Sabon MT"/>
              </a:rPr>
              <a:t>Reaches a wider, more diverse audience </a:t>
            </a:r>
          </a:p>
          <a:p>
            <a:pPr marL="336550" indent="-100013">
              <a:buFont typeface="Arial"/>
              <a:buChar char="•"/>
            </a:pPr>
            <a:endParaRPr lang="en-US" b="1" dirty="0" smtClean="0">
              <a:solidFill>
                <a:schemeClr val="bg1"/>
              </a:solidFill>
              <a:latin typeface="Sabon MT"/>
            </a:endParaRPr>
          </a:p>
          <a:p>
            <a:pPr marL="508000" indent="-271463">
              <a:buFont typeface="Arial"/>
              <a:buChar char="•"/>
            </a:pPr>
            <a:r>
              <a:rPr lang="en-US" b="1" dirty="0" smtClean="0">
                <a:solidFill>
                  <a:schemeClr val="bg1"/>
                </a:solidFill>
                <a:latin typeface="Sabon MT"/>
              </a:rPr>
              <a:t>Important to remind this audience that the Museum relies on donor support </a:t>
            </a:r>
          </a:p>
          <a:p>
            <a:pPr marL="285750"/>
            <a:endParaRPr lang="en-US" dirty="0" smtClean="0">
              <a:latin typeface="Franklin Gothic Book" pitchFamily="34" charset="0"/>
            </a:endParaRPr>
          </a:p>
          <a:p>
            <a:pPr marL="285750"/>
            <a:endParaRPr lang="en-US" dirty="0" smtClean="0">
              <a:latin typeface="Franklin Gothic Book" pitchFamily="34" charset="0"/>
            </a:endParaRPr>
          </a:p>
          <a:p>
            <a:pPr marL="285750" indent="3175"/>
            <a:endParaRPr lang="en-US" dirty="0" smtClean="0">
              <a:latin typeface="Franklin Gothic Book" pitchFamily="34" charset="0"/>
            </a:endParaRPr>
          </a:p>
          <a:p>
            <a:pPr marL="285750"/>
            <a:endParaRPr lang="en-US" dirty="0"/>
          </a:p>
        </p:txBody>
      </p:sp>
      <p:pic>
        <p:nvPicPr>
          <p:cNvPr id="7" name="Picture 6"/>
          <p:cNvPicPr>
            <a:picLocks noChangeAspect="1"/>
          </p:cNvPicPr>
          <p:nvPr/>
        </p:nvPicPr>
        <p:blipFill>
          <a:blip r:embed="rId5" cstate="print"/>
          <a:srcRect r="39067" b="22671"/>
          <a:stretch>
            <a:fillRect/>
          </a:stretch>
        </p:blipFill>
        <p:spPr>
          <a:xfrm>
            <a:off x="3886200" y="1143000"/>
            <a:ext cx="5334000" cy="457200"/>
          </a:xfrm>
          <a:prstGeom prst="rect">
            <a:avLst/>
          </a:prstGeom>
        </p:spPr>
      </p:pic>
      <p:sp>
        <p:nvSpPr>
          <p:cNvPr id="8" name="Rectangle 7"/>
          <p:cNvSpPr/>
          <p:nvPr/>
        </p:nvSpPr>
        <p:spPr>
          <a:xfrm>
            <a:off x="0" y="228600"/>
            <a:ext cx="472440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Increase Visibility</a:t>
            </a:r>
          </a:p>
        </p:txBody>
      </p:sp>
    </p:spTree>
    <p:extLst>
      <p:ext uri="{BB962C8B-B14F-4D97-AF65-F5344CB8AC3E}">
        <p14:creationId xmlns:p14="http://schemas.microsoft.com/office/powerpoint/2010/main" val="3642311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240" y="-137459"/>
            <a:ext cx="9144000" cy="836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600200"/>
            <a:ext cx="5867400" cy="3046988"/>
          </a:xfrm>
          <a:prstGeom prst="rect">
            <a:avLst/>
          </a:prstGeom>
        </p:spPr>
        <p:txBody>
          <a:bodyPr wrap="square">
            <a:spAutoFit/>
          </a:bodyPr>
          <a:lstStyle/>
          <a:p>
            <a:pPr marL="914400" lvl="1" indent="-457200">
              <a:buFont typeface="Arial" pitchFamily="34" charset="0"/>
              <a:buChar char="•"/>
            </a:pPr>
            <a:r>
              <a:rPr lang="en-US" sz="2400" b="1" dirty="0" smtClean="0">
                <a:solidFill>
                  <a:schemeClr val="bg1"/>
                </a:solidFill>
                <a:latin typeface="Sabon MT"/>
              </a:rPr>
              <a:t>Emails and online placements linked to a campaign-specific landing page, tracked revenue and source </a:t>
            </a:r>
          </a:p>
          <a:p>
            <a:pPr marL="914400" lvl="1" indent="-457200">
              <a:buFont typeface="Arial" pitchFamily="34" charset="0"/>
              <a:buChar char="•"/>
            </a:pPr>
            <a:endParaRPr lang="en-US" sz="2400" b="1" dirty="0" smtClean="0">
              <a:solidFill>
                <a:schemeClr val="bg1"/>
              </a:solidFill>
              <a:latin typeface="Sabon MT"/>
            </a:endParaRPr>
          </a:p>
          <a:p>
            <a:pPr marL="1828800" lvl="3" indent="-457200">
              <a:buFont typeface="Wingdings" charset="2"/>
              <a:buChar char="Ø"/>
            </a:pPr>
            <a:r>
              <a:rPr lang="en-US" sz="2400" b="1" dirty="0" smtClean="0">
                <a:solidFill>
                  <a:schemeClr val="bg1"/>
                </a:solidFill>
                <a:latin typeface="Sabon MT"/>
              </a:rPr>
              <a:t>This was the online “hub” of the campaign</a:t>
            </a:r>
          </a:p>
          <a:p>
            <a:pPr marL="1828800" lvl="3" indent="-457200">
              <a:buFont typeface="Wingdings" charset="2"/>
              <a:buChar char="Ø"/>
            </a:pPr>
            <a:endParaRPr lang="en-US" sz="2400" b="1" dirty="0" smtClean="0">
              <a:solidFill>
                <a:schemeClr val="bg1"/>
              </a:solidFill>
              <a:latin typeface="Franklin Gothic Book" pitchFamily="34" charset="0"/>
            </a:endParaRPr>
          </a:p>
        </p:txBody>
      </p:sp>
      <p:sp>
        <p:nvSpPr>
          <p:cNvPr id="4" name="Rectangle 3"/>
          <p:cNvSpPr/>
          <p:nvPr/>
        </p:nvSpPr>
        <p:spPr>
          <a:xfrm>
            <a:off x="-304800" y="4262021"/>
            <a:ext cx="5897880" cy="6001643"/>
          </a:xfrm>
          <a:prstGeom prst="rect">
            <a:avLst/>
          </a:prstGeom>
        </p:spPr>
        <p:txBody>
          <a:bodyPr wrap="square">
            <a:spAutoFit/>
          </a:bodyPr>
          <a:lstStyle/>
          <a:p>
            <a:pPr marL="800100" lvl="1" indent="-342900">
              <a:buFont typeface="Arial" pitchFamily="34" charset="0"/>
              <a:buChar char="•"/>
            </a:pPr>
            <a:r>
              <a:rPr lang="en-US" sz="2400" b="1" dirty="0" smtClean="0">
                <a:solidFill>
                  <a:schemeClr val="bg1"/>
                </a:solidFill>
                <a:latin typeface="Sabon MT"/>
              </a:rPr>
              <a:t>Three versions of the landing page: “low,” “medium,” or “high” ask string</a:t>
            </a:r>
          </a:p>
          <a:p>
            <a:pPr marL="800100" lvl="1" indent="-342900">
              <a:buFont typeface="Arial" pitchFamily="34" charset="0"/>
              <a:buChar char="•"/>
            </a:pPr>
            <a:endParaRPr lang="en-US" sz="2400" b="1" dirty="0" smtClean="0">
              <a:solidFill>
                <a:schemeClr val="bg1"/>
              </a:solidFill>
              <a:latin typeface="Sabon MT"/>
            </a:endParaRPr>
          </a:p>
          <a:p>
            <a:pPr marL="800100" lvl="1" indent="-342900">
              <a:buFont typeface="Arial" pitchFamily="34" charset="0"/>
              <a:buChar char="•"/>
            </a:pPr>
            <a:r>
              <a:rPr lang="en-US" sz="2400" b="1" dirty="0" smtClean="0">
                <a:solidFill>
                  <a:schemeClr val="bg1"/>
                </a:solidFill>
                <a:latin typeface="Sabon MT"/>
              </a:rPr>
              <a:t>Email segments based on past giving history or Membership level </a:t>
            </a:r>
          </a:p>
          <a:p>
            <a:pPr lvl="1"/>
            <a:endParaRPr lang="en-US" sz="2400" b="1" dirty="0" smtClean="0">
              <a:solidFill>
                <a:schemeClr val="bg1"/>
              </a:solidFill>
              <a:latin typeface="Franklin Gothic Book" pitchFamily="34" charset="0"/>
            </a:endParaRPr>
          </a:p>
          <a:p>
            <a:pPr marL="800100" lvl="1" indent="-342900">
              <a:buFont typeface="Arial" pitchFamily="34" charset="0"/>
              <a:buChar char="•"/>
            </a:pPr>
            <a:endParaRPr lang="en-US" sz="2400" b="1" dirty="0" smtClean="0">
              <a:solidFill>
                <a:schemeClr val="bg1"/>
              </a:solidFill>
              <a:latin typeface="Franklin Gothic Book" pitchFamily="34" charset="0"/>
            </a:endParaRPr>
          </a:p>
          <a:p>
            <a:pPr marL="1257300" lvl="2" indent="-342900">
              <a:buFont typeface="Arial" pitchFamily="34" charset="0"/>
              <a:buChar char="•"/>
            </a:pPr>
            <a:endParaRPr lang="en-US" sz="2400" b="1" dirty="0" smtClean="0">
              <a:solidFill>
                <a:schemeClr val="bg1"/>
              </a:solidFill>
              <a:latin typeface="Franklin Gothic Book" pitchFamily="34" charset="0"/>
            </a:endParaRPr>
          </a:p>
          <a:p>
            <a:pPr marL="1200150" lvl="2" indent="-285750">
              <a:buFont typeface="Arial" pitchFamily="34" charset="0"/>
              <a:buChar char="•"/>
            </a:pPr>
            <a:endParaRPr lang="en-US" sz="2400" b="1" dirty="0">
              <a:solidFill>
                <a:schemeClr val="bg1"/>
              </a:solidFill>
            </a:endParaRPr>
          </a:p>
          <a:p>
            <a:pPr marL="1200150" lvl="2" indent="-285750">
              <a:buFont typeface="Arial" pitchFamily="34" charset="0"/>
              <a:buChar char="•"/>
            </a:pPr>
            <a:endParaRPr lang="en-US" sz="2400" b="1" dirty="0" smtClean="0">
              <a:solidFill>
                <a:schemeClr val="bg1"/>
              </a:solidFill>
            </a:endParaRPr>
          </a:p>
          <a:p>
            <a:pPr marL="1200150" lvl="2" indent="-285750">
              <a:buFont typeface="Arial" pitchFamily="34" charset="0"/>
              <a:buChar char="•"/>
            </a:pPr>
            <a:endParaRPr lang="en-US" sz="2400" b="1" dirty="0">
              <a:solidFill>
                <a:schemeClr val="bg1"/>
              </a:solidFill>
            </a:endParaRPr>
          </a:p>
          <a:p>
            <a:pPr marL="1200150" lvl="2" indent="-285750">
              <a:buFont typeface="Arial" pitchFamily="34" charset="0"/>
              <a:buChar char="•"/>
            </a:pPr>
            <a:endParaRPr lang="en-US" sz="2400" b="1" dirty="0" smtClean="0">
              <a:solidFill>
                <a:schemeClr val="bg1"/>
              </a:solidFill>
            </a:endParaRPr>
          </a:p>
          <a:p>
            <a:pPr marL="1200150" lvl="2" indent="-285750">
              <a:buFont typeface="Arial" pitchFamily="34" charset="0"/>
              <a:buChar char="•"/>
            </a:pPr>
            <a:endParaRPr lang="en-US" sz="2400" b="1" dirty="0">
              <a:solidFill>
                <a:schemeClr val="bg1"/>
              </a:solidFill>
            </a:endParaRPr>
          </a:p>
          <a:p>
            <a:pPr marL="1200150" lvl="2" indent="-285750">
              <a:buFont typeface="Arial" pitchFamily="34" charset="0"/>
              <a:buChar char="•"/>
            </a:pPr>
            <a:r>
              <a:rPr lang="en-US" sz="2400" b="1" dirty="0" smtClean="0">
                <a:solidFill>
                  <a:schemeClr val="bg1"/>
                </a:solidFill>
              </a:rPr>
              <a:t> </a:t>
            </a:r>
            <a:endParaRPr lang="en-US" sz="2400" b="1" dirty="0">
              <a:solidFill>
                <a:schemeClr val="bg1"/>
              </a:solidFill>
            </a:endParaRPr>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3560" y="685800"/>
            <a:ext cx="3161004" cy="657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623560" y="4800600"/>
            <a:ext cx="3161004" cy="533400"/>
          </a:xfrm>
          <a:prstGeom prst="rect">
            <a:avLst/>
          </a:prstGeom>
          <a:noFill/>
          <a:ln w="31750">
            <a:solidFill>
              <a:srgbClr val="FF000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0" y="0"/>
            <a:ext cx="4724400" cy="10953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a:p>
            <a:pPr algn="ctr"/>
            <a:r>
              <a:rPr lang="en-US" sz="36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Tracking Donations</a:t>
            </a:r>
          </a:p>
          <a:p>
            <a:pPr algn="ctr"/>
            <a:endParaRPr lang="en-US" sz="40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Tree>
    <p:extLst>
      <p:ext uri="{BB962C8B-B14F-4D97-AF65-F5344CB8AC3E}">
        <p14:creationId xmlns:p14="http://schemas.microsoft.com/office/powerpoint/2010/main" val="267465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83" y="0"/>
            <a:ext cx="41651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066800"/>
            <a:ext cx="4724400" cy="5416868"/>
          </a:xfrm>
          <a:prstGeom prst="rect">
            <a:avLst/>
          </a:prstGeom>
        </p:spPr>
        <p:txBody>
          <a:bodyPr wrap="square">
            <a:spAutoFit/>
          </a:bodyPr>
          <a:lstStyle/>
          <a:p>
            <a:pPr>
              <a:buFont typeface="Arial"/>
              <a:buChar char="•"/>
            </a:pPr>
            <a:r>
              <a:rPr lang="en-US" b="1" dirty="0" smtClean="0">
                <a:solidFill>
                  <a:schemeClr val="bg1"/>
                </a:solidFill>
                <a:latin typeface="Sabon MT"/>
              </a:rPr>
              <a:t>The End of Calendar Year Annual Appeal campaign brought in a total of </a:t>
            </a:r>
            <a:r>
              <a:rPr lang="en-US" b="1" dirty="0" smtClean="0">
                <a:solidFill>
                  <a:srgbClr val="D7C285"/>
                </a:solidFill>
                <a:latin typeface="Sabon MT"/>
              </a:rPr>
              <a:t>$216,785.95 </a:t>
            </a:r>
            <a:r>
              <a:rPr lang="en-US" b="1" dirty="0" smtClean="0">
                <a:solidFill>
                  <a:schemeClr val="bg1"/>
                </a:solidFill>
                <a:latin typeface="Sabon MT"/>
              </a:rPr>
              <a:t>in revenue – an increase of </a:t>
            </a:r>
            <a:r>
              <a:rPr lang="en-US" b="1" dirty="0" smtClean="0">
                <a:solidFill>
                  <a:srgbClr val="D7C285"/>
                </a:solidFill>
                <a:latin typeface="Sabon MT"/>
              </a:rPr>
              <a:t>200% </a:t>
            </a:r>
            <a:r>
              <a:rPr lang="en-US" b="1" dirty="0" smtClean="0">
                <a:solidFill>
                  <a:schemeClr val="bg1"/>
                </a:solidFill>
                <a:latin typeface="Sabon MT"/>
              </a:rPr>
              <a:t>over the 2011 EOY campaign.</a:t>
            </a:r>
          </a:p>
          <a:p>
            <a:endParaRPr lang="en-US" b="1" dirty="0" smtClean="0">
              <a:solidFill>
                <a:schemeClr val="bg1"/>
              </a:solidFill>
              <a:latin typeface="Sabon MT"/>
            </a:endParaRPr>
          </a:p>
          <a:p>
            <a:pPr>
              <a:buFont typeface="Arial"/>
              <a:buChar char="•"/>
            </a:pPr>
            <a:r>
              <a:rPr lang="en-US" b="1" dirty="0" smtClean="0">
                <a:solidFill>
                  <a:srgbClr val="C5A64F"/>
                </a:solidFill>
                <a:latin typeface="Sabon MT"/>
              </a:rPr>
              <a:t>98.2% </a:t>
            </a:r>
            <a:r>
              <a:rPr lang="en-US" b="1" dirty="0" smtClean="0">
                <a:solidFill>
                  <a:schemeClr val="bg1"/>
                </a:solidFill>
                <a:latin typeface="Sabon MT"/>
              </a:rPr>
              <a:t>of donation revenue generated on Blue State Digital landing pages was attributed to email, proving email to be the strongest way to target people within the existing Met community.</a:t>
            </a:r>
          </a:p>
          <a:p>
            <a:pPr>
              <a:buFont typeface="Arial"/>
              <a:buChar char="•"/>
            </a:pPr>
            <a:endParaRPr lang="en-US" b="1" dirty="0" smtClean="0">
              <a:solidFill>
                <a:schemeClr val="bg1"/>
              </a:solidFill>
              <a:latin typeface="Sabon MT"/>
            </a:endParaRPr>
          </a:p>
          <a:p>
            <a:pPr>
              <a:buFont typeface="Arial"/>
              <a:buChar char="•"/>
            </a:pPr>
            <a:r>
              <a:rPr lang="en-US" b="1" dirty="0" smtClean="0">
                <a:solidFill>
                  <a:schemeClr val="bg1"/>
                </a:solidFill>
                <a:latin typeface="Sabon MT"/>
              </a:rPr>
              <a:t>Of the 3,561 individuals who gave to the Museum  at year-end, either offline or on the MMA’s main site, 1,051 opened one of the BSD EOY campaign emails. The email openers represent </a:t>
            </a:r>
            <a:r>
              <a:rPr lang="en-US" b="1" dirty="0" smtClean="0">
                <a:solidFill>
                  <a:srgbClr val="C5A64F"/>
                </a:solidFill>
                <a:latin typeface="Sabon MT"/>
              </a:rPr>
              <a:t>30% </a:t>
            </a:r>
            <a:r>
              <a:rPr lang="en-US" b="1" dirty="0" smtClean="0">
                <a:solidFill>
                  <a:schemeClr val="bg1"/>
                </a:solidFill>
                <a:latin typeface="Sabon MT"/>
              </a:rPr>
              <a:t>of the total offline donor body,  which exemplifies the importance of integrated marketing</a:t>
            </a:r>
            <a:r>
              <a:rPr lang="en-US" sz="2000" dirty="0" smtClean="0">
                <a:solidFill>
                  <a:schemeClr val="bg1"/>
                </a:solidFill>
                <a:latin typeface="Sabon MT SCOsF"/>
              </a:rPr>
              <a:t>.</a:t>
            </a:r>
          </a:p>
          <a:p>
            <a:endParaRPr lang="en-US" sz="2000" dirty="0" smtClean="0">
              <a:solidFill>
                <a:schemeClr val="bg1"/>
              </a:solidFill>
              <a:latin typeface="Sabon MT SCOsF"/>
            </a:endParaRPr>
          </a:p>
        </p:txBody>
      </p:sp>
      <p:sp>
        <p:nvSpPr>
          <p:cNvPr id="2" name="Rectangle 1"/>
          <p:cNvSpPr/>
          <p:nvPr/>
        </p:nvSpPr>
        <p:spPr>
          <a:xfrm>
            <a:off x="685800" y="3810000"/>
            <a:ext cx="4876800" cy="646331"/>
          </a:xfrm>
          <a:prstGeom prst="rect">
            <a:avLst/>
          </a:prstGeom>
        </p:spPr>
        <p:txBody>
          <a:bodyPr wrap="square">
            <a:spAutoFit/>
          </a:bodyPr>
          <a:lstStyle/>
          <a:p>
            <a:r>
              <a:rPr lang="en-US" dirty="0" smtClean="0">
                <a:solidFill>
                  <a:schemeClr val="tx1">
                    <a:lumMod val="75000"/>
                    <a:lumOff val="25000"/>
                  </a:schemeClr>
                </a:solidFill>
              </a:rPr>
              <a:t>	</a:t>
            </a:r>
          </a:p>
          <a:p>
            <a:endParaRPr lang="en-US"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205" y="8760"/>
            <a:ext cx="4159796" cy="684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1"/>
            <a:ext cx="4724400" cy="838200"/>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a:p>
            <a:pPr algn="ctr"/>
            <a:r>
              <a:rPr lang="en-US" sz="40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RESULTS</a:t>
            </a:r>
          </a:p>
          <a:p>
            <a:pPr algn="ctr"/>
            <a:endParaRPr lang="en-US" sz="40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Tree>
    <p:extLst>
      <p:ext uri="{BB962C8B-B14F-4D97-AF65-F5344CB8AC3E}">
        <p14:creationId xmlns:p14="http://schemas.microsoft.com/office/powerpoint/2010/main" val="152440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96B5BB-1486-4804-A815-835EB8A93D6F}" type="slidenum">
              <a:rPr lang="en-US" smtClean="0"/>
              <a:pPr/>
              <a:t>17</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43000" y="2743200"/>
            <a:ext cx="6934200" cy="2971800"/>
          </a:xfrm>
          <a:prstGeom prst="rect">
            <a:avLst/>
          </a:prstGeom>
        </p:spPr>
      </p:pic>
      <p:sp>
        <p:nvSpPr>
          <p:cNvPr id="6" name="Rectangle 5"/>
          <p:cNvSpPr/>
          <p:nvPr/>
        </p:nvSpPr>
        <p:spPr>
          <a:xfrm>
            <a:off x="381000" y="685800"/>
            <a:ext cx="7086600" cy="1384995"/>
          </a:xfrm>
          <a:prstGeom prst="rect">
            <a:avLst/>
          </a:prstGeom>
        </p:spPr>
        <p:txBody>
          <a:bodyPr wrap="square">
            <a:spAutoFit/>
          </a:bodyPr>
          <a:lstStyle/>
          <a:p>
            <a:pPr>
              <a:buFont typeface="Arial"/>
              <a:buChar char="•"/>
            </a:pPr>
            <a:r>
              <a:rPr lang="en-US" sz="2800" b="1" dirty="0" smtClean="0">
                <a:solidFill>
                  <a:schemeClr val="bg1"/>
                </a:solidFill>
                <a:latin typeface="Sabon MT"/>
              </a:rPr>
              <a:t>The 2012 emails generated higher open rates than those during the same time period in 2011.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96B5BB-1486-4804-A815-835EB8A93D6F}" type="slidenum">
              <a:rPr lang="en-US" smtClean="0"/>
              <a:pPr/>
              <a:t>18</a:t>
            </a:fld>
            <a:endParaRPr lang="en-US"/>
          </a:p>
        </p:txBody>
      </p:sp>
      <p:sp>
        <p:nvSpPr>
          <p:cNvPr id="6" name="Rectangle 5"/>
          <p:cNvSpPr/>
          <p:nvPr/>
        </p:nvSpPr>
        <p:spPr>
          <a:xfrm>
            <a:off x="685800" y="990600"/>
            <a:ext cx="7696200" cy="1569660"/>
          </a:xfrm>
          <a:prstGeom prst="rect">
            <a:avLst/>
          </a:prstGeom>
        </p:spPr>
        <p:txBody>
          <a:bodyPr wrap="square">
            <a:spAutoFit/>
          </a:bodyPr>
          <a:lstStyle/>
          <a:p>
            <a:r>
              <a:rPr lang="en-US" sz="2400" dirty="0" smtClean="0">
                <a:solidFill>
                  <a:schemeClr val="bg1"/>
                </a:solidFill>
                <a:latin typeface="Sabon MT"/>
              </a:rPr>
              <a:t>Over the course of November and December there were year over year increases in revenue raised across almost all segments, with most segments showing 30–200% increases from 2011.</a:t>
            </a:r>
            <a:endParaRPr lang="en-US" sz="2400" dirty="0">
              <a:solidFill>
                <a:schemeClr val="bg1"/>
              </a:solidFill>
              <a:latin typeface="Sabon MT"/>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990600" y="3048000"/>
            <a:ext cx="7162800" cy="26612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800" y="2819400"/>
            <a:ext cx="6477000" cy="3200400"/>
          </a:xfrm>
          <a:prstGeom prst="rect">
            <a:avLst/>
          </a:prstGeom>
        </p:spPr>
      </p:pic>
      <p:sp>
        <p:nvSpPr>
          <p:cNvPr id="7" name="Content Placeholder 6"/>
          <p:cNvSpPr>
            <a:spLocks noGrp="1"/>
          </p:cNvSpPr>
          <p:nvPr>
            <p:ph sz="half" idx="2"/>
          </p:nvPr>
        </p:nvSpPr>
        <p:spPr>
          <a:xfrm>
            <a:off x="457200" y="762000"/>
            <a:ext cx="7772400" cy="1828800"/>
          </a:xfrm>
        </p:spPr>
        <p:txBody>
          <a:bodyPr>
            <a:normAutofit fontScale="32500" lnSpcReduction="20000"/>
          </a:bodyPr>
          <a:lstStyle/>
          <a:p>
            <a:r>
              <a:rPr lang="en-US" sz="6000" b="1" dirty="0" smtClean="0">
                <a:solidFill>
                  <a:schemeClr val="bg1"/>
                </a:solidFill>
                <a:latin typeface="Sabon MT"/>
              </a:rPr>
              <a:t>December was the largest month for new and renewed memberships in the </a:t>
            </a:r>
            <a:r>
              <a:rPr lang="en-US" sz="6000" b="1" dirty="0" err="1" smtClean="0">
                <a:solidFill>
                  <a:schemeClr val="bg1"/>
                </a:solidFill>
                <a:latin typeface="Sabon MT"/>
              </a:rPr>
              <a:t>Met’s</a:t>
            </a:r>
            <a:r>
              <a:rPr lang="en-US" sz="6000" b="1" dirty="0" smtClean="0">
                <a:solidFill>
                  <a:schemeClr val="bg1"/>
                </a:solidFill>
                <a:latin typeface="Sabon MT"/>
              </a:rPr>
              <a:t> online history, due in part to the cross-channel promotional efforts, as well as a tremendously successful Paid Search campaign. A total of </a:t>
            </a:r>
            <a:r>
              <a:rPr lang="en-US" sz="6000" b="1" dirty="0" smtClean="0">
                <a:solidFill>
                  <a:srgbClr val="C5A64F"/>
                </a:solidFill>
                <a:latin typeface="Sabon MT"/>
              </a:rPr>
              <a:t>$811K </a:t>
            </a:r>
            <a:r>
              <a:rPr lang="en-US" sz="6000" b="1" dirty="0" smtClean="0">
                <a:solidFill>
                  <a:schemeClr val="bg1"/>
                </a:solidFill>
                <a:latin typeface="Sabon MT"/>
              </a:rPr>
              <a:t>was generated from </a:t>
            </a:r>
            <a:r>
              <a:rPr lang="en-US" sz="6000" b="1" dirty="0" smtClean="0">
                <a:solidFill>
                  <a:srgbClr val="C5A64F"/>
                </a:solidFill>
                <a:latin typeface="Sabon MT"/>
              </a:rPr>
              <a:t>4,516</a:t>
            </a:r>
            <a:r>
              <a:rPr lang="en-US" sz="6000" b="1" dirty="0" smtClean="0">
                <a:solidFill>
                  <a:schemeClr val="bg1"/>
                </a:solidFill>
                <a:latin typeface="Sabon MT"/>
              </a:rPr>
              <a:t> online memberships.</a:t>
            </a:r>
          </a:p>
          <a:p>
            <a:endParaRPr lang="en-US" dirty="0"/>
          </a:p>
        </p:txBody>
      </p:sp>
      <p:sp>
        <p:nvSpPr>
          <p:cNvPr id="4" name="Slide Number Placeholder 3"/>
          <p:cNvSpPr>
            <a:spLocks noGrp="1"/>
          </p:cNvSpPr>
          <p:nvPr>
            <p:ph type="sldNum" sz="quarter" idx="12"/>
          </p:nvPr>
        </p:nvSpPr>
        <p:spPr/>
        <p:txBody>
          <a:bodyPr/>
          <a:lstStyle/>
          <a:p>
            <a:fld id="{A096B5BB-1486-4804-A815-835EB8A93D6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4" name="Content Placeholder 2"/>
          <p:cNvSpPr>
            <a:spLocks noGrp="1"/>
          </p:cNvSpPr>
          <p:nvPr>
            <p:ph idx="1"/>
          </p:nvPr>
        </p:nvSpPr>
        <p:spPr>
          <a:xfrm>
            <a:off x="1200151" y="2438400"/>
            <a:ext cx="8096249" cy="3276600"/>
          </a:xfrm>
        </p:spPr>
        <p:txBody>
          <a:bodyPr/>
          <a:lstStyle/>
          <a:p>
            <a:pPr marL="514350" indent="-514350">
              <a:lnSpc>
                <a:spcPct val="85000"/>
              </a:lnSpc>
              <a:spcBef>
                <a:spcPct val="50000"/>
              </a:spcBef>
              <a:buFont typeface="+mj-lt"/>
              <a:buAutoNum type="arabicPeriod"/>
            </a:pPr>
            <a:r>
              <a:rPr kumimoji="1" lang="en-US" sz="2800" dirty="0" err="1">
                <a:solidFill>
                  <a:schemeClr val="tx1">
                    <a:lumMod val="75000"/>
                    <a:lumOff val="25000"/>
                  </a:schemeClr>
                </a:solidFill>
                <a:latin typeface="Sabon MT" pitchFamily="18" charset="0"/>
              </a:rPr>
              <a:t>ePhilanthropy</a:t>
            </a:r>
            <a:r>
              <a:rPr kumimoji="1" lang="en-US" sz="2800" dirty="0">
                <a:solidFill>
                  <a:schemeClr val="tx1">
                    <a:lumMod val="75000"/>
                    <a:lumOff val="25000"/>
                  </a:schemeClr>
                </a:solidFill>
                <a:latin typeface="Sabon MT" pitchFamily="18" charset="0"/>
              </a:rPr>
              <a:t> at the Met: Why and How We Began</a:t>
            </a:r>
          </a:p>
          <a:p>
            <a:pPr marL="514350" indent="-514350">
              <a:lnSpc>
                <a:spcPct val="85000"/>
              </a:lnSpc>
              <a:spcBef>
                <a:spcPct val="50000"/>
              </a:spcBef>
              <a:buFont typeface="+mj-lt"/>
              <a:buAutoNum type="arabicPeriod"/>
            </a:pPr>
            <a:endParaRPr kumimoji="1" lang="en-US" sz="2800" dirty="0" smtClean="0">
              <a:solidFill>
                <a:schemeClr val="tx1">
                  <a:lumMod val="75000"/>
                  <a:lumOff val="25000"/>
                </a:schemeClr>
              </a:solidFill>
              <a:latin typeface="Sabon MT" pitchFamily="18" charset="0"/>
            </a:endParaRPr>
          </a:p>
          <a:p>
            <a:pPr marL="514350" indent="-514350">
              <a:lnSpc>
                <a:spcPct val="85000"/>
              </a:lnSpc>
              <a:spcBef>
                <a:spcPct val="50000"/>
              </a:spcBef>
              <a:buFont typeface="+mj-lt"/>
              <a:buAutoNum type="arabicPeriod"/>
            </a:pPr>
            <a:r>
              <a:rPr kumimoji="1" lang="en-US" sz="2800" dirty="0" smtClean="0">
                <a:solidFill>
                  <a:schemeClr val="tx1">
                    <a:lumMod val="75000"/>
                    <a:lumOff val="25000"/>
                  </a:schemeClr>
                </a:solidFill>
                <a:latin typeface="Sabon MT" pitchFamily="18" charset="0"/>
              </a:rPr>
              <a:t>Our </a:t>
            </a:r>
            <a:r>
              <a:rPr kumimoji="1" lang="en-US" sz="2800" dirty="0" err="1" smtClean="0">
                <a:solidFill>
                  <a:schemeClr val="tx1">
                    <a:lumMod val="75000"/>
                    <a:lumOff val="25000"/>
                  </a:schemeClr>
                </a:solidFill>
                <a:latin typeface="Sabon MT" pitchFamily="18" charset="0"/>
              </a:rPr>
              <a:t>ePhilanthropy</a:t>
            </a:r>
            <a:r>
              <a:rPr kumimoji="1" lang="en-US" sz="2800" dirty="0" smtClean="0">
                <a:solidFill>
                  <a:schemeClr val="tx1">
                    <a:lumMod val="75000"/>
                    <a:lumOff val="25000"/>
                  </a:schemeClr>
                </a:solidFill>
                <a:latin typeface="Sabon MT" pitchFamily="18" charset="0"/>
              </a:rPr>
              <a:t> Program Today</a:t>
            </a:r>
          </a:p>
          <a:p>
            <a:pPr marL="514350" indent="-514350">
              <a:lnSpc>
                <a:spcPct val="85000"/>
              </a:lnSpc>
              <a:spcBef>
                <a:spcPct val="50000"/>
              </a:spcBef>
              <a:buFont typeface="+mj-lt"/>
              <a:buAutoNum type="arabicPeriod"/>
            </a:pPr>
            <a:endParaRPr kumimoji="1" lang="en-US" sz="2800" dirty="0" smtClean="0">
              <a:solidFill>
                <a:schemeClr val="tx1">
                  <a:lumMod val="75000"/>
                  <a:lumOff val="25000"/>
                </a:schemeClr>
              </a:solidFill>
              <a:latin typeface="Sabon MT" pitchFamily="18" charset="0"/>
            </a:endParaRPr>
          </a:p>
          <a:p>
            <a:pPr marL="514350" indent="-514350">
              <a:lnSpc>
                <a:spcPct val="85000"/>
              </a:lnSpc>
              <a:spcBef>
                <a:spcPct val="50000"/>
              </a:spcBef>
              <a:buFont typeface="+mj-lt"/>
              <a:buAutoNum type="arabicPeriod"/>
            </a:pPr>
            <a:r>
              <a:rPr kumimoji="1" lang="en-US" sz="2800" dirty="0" smtClean="0">
                <a:solidFill>
                  <a:schemeClr val="tx1">
                    <a:lumMod val="75000"/>
                    <a:lumOff val="25000"/>
                  </a:schemeClr>
                </a:solidFill>
                <a:latin typeface="Sabon MT" pitchFamily="18" charset="0"/>
              </a:rPr>
              <a:t>Lessons Learned: Key Considerations</a:t>
            </a:r>
            <a:endParaRPr lang="en-US" dirty="0">
              <a:latin typeface="Franklin Gothic Book" pitchFamily="34" charset="0"/>
            </a:endParaRPr>
          </a:p>
        </p:txBody>
      </p:sp>
      <p:sp>
        <p:nvSpPr>
          <p:cNvPr id="11" name="Rectangle 10"/>
          <p:cNvSpPr/>
          <p:nvPr/>
        </p:nvSpPr>
        <p:spPr>
          <a:xfrm>
            <a:off x="-171450" y="504825"/>
            <a:ext cx="47434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 name="Title 1"/>
          <p:cNvSpPr txBox="1">
            <a:spLocks/>
          </p:cNvSpPr>
          <p:nvPr/>
        </p:nvSpPr>
        <p:spPr>
          <a:xfrm>
            <a:off x="-57150" y="549166"/>
            <a:ext cx="3181350" cy="74623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Agenda</a:t>
            </a:r>
            <a:endParaRPr lang="en-US"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2" name="Slide Number Placeholder 1"/>
          <p:cNvSpPr>
            <a:spLocks noGrp="1"/>
          </p:cNvSpPr>
          <p:nvPr>
            <p:ph type="sldNum" sz="quarter" idx="12"/>
          </p:nvPr>
        </p:nvSpPr>
        <p:spPr/>
        <p:txBody>
          <a:bodyPr/>
          <a:lstStyle/>
          <a:p>
            <a:fld id="{A096B5BB-1486-4804-A815-835EB8A93D6F}" type="slidenum">
              <a:rPr lang="en-US" smtClean="0"/>
              <a:pPr/>
              <a:t>2</a:t>
            </a:fld>
            <a:endParaRPr lang="en-US"/>
          </a:p>
        </p:txBody>
      </p:sp>
    </p:spTree>
    <p:extLst>
      <p:ext uri="{BB962C8B-B14F-4D97-AF65-F5344CB8AC3E}">
        <p14:creationId xmlns:p14="http://schemas.microsoft.com/office/powerpoint/2010/main" val="2173897421"/>
      </p:ext>
    </p:extLst>
  </p:cSld>
  <p:clrMapOvr>
    <a:masterClrMapping/>
  </p:clrMapOvr>
  <mc:AlternateContent xmlns:mc="http://schemas.openxmlformats.org/markup-compatibility/2006" xmlns:p14="http://schemas.microsoft.com/office/powerpoint/2010/main">
    <mc:Choice Requires="p14">
      <p:transition p14:dur="10" advTm="2000">
        <p:cut/>
      </p:transition>
    </mc:Choice>
    <mc:Fallback xmlns="">
      <p:transition advTm="2000">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533400"/>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 name="Title 1"/>
          <p:cNvSpPr txBox="1">
            <a:spLocks/>
          </p:cNvSpPr>
          <p:nvPr/>
        </p:nvSpPr>
        <p:spPr>
          <a:xfrm>
            <a:off x="-57151" y="549166"/>
            <a:ext cx="6991351" cy="74623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Campaign Strategy</a:t>
            </a:r>
            <a:endParaRPr lang="en-US"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2" name="Slide Number Placeholder 1"/>
          <p:cNvSpPr>
            <a:spLocks noGrp="1"/>
          </p:cNvSpPr>
          <p:nvPr>
            <p:ph type="sldNum" sz="quarter" idx="12"/>
          </p:nvPr>
        </p:nvSpPr>
        <p:spPr/>
        <p:txBody>
          <a:bodyPr/>
          <a:lstStyle/>
          <a:p>
            <a:fld id="{A096B5BB-1486-4804-A815-835EB8A93D6F}" type="slidenum">
              <a:rPr lang="en-US" smtClean="0"/>
              <a:pPr/>
              <a:t>20</a:t>
            </a:fld>
            <a:endParaRPr lang="en-US"/>
          </a:p>
        </p:txBody>
      </p:sp>
      <p:sp>
        <p:nvSpPr>
          <p:cNvPr id="14" name="TextBox 13"/>
          <p:cNvSpPr txBox="1"/>
          <p:nvPr/>
        </p:nvSpPr>
        <p:spPr>
          <a:xfrm>
            <a:off x="533400" y="1904999"/>
            <a:ext cx="8077200" cy="3508653"/>
          </a:xfrm>
          <a:prstGeom prst="rect">
            <a:avLst/>
          </a:prstGeom>
          <a:noFill/>
        </p:spPr>
        <p:txBody>
          <a:bodyPr wrap="square" rtlCol="0">
            <a:spAutoFit/>
          </a:bodyPr>
          <a:lstStyle/>
          <a:p>
            <a:r>
              <a:rPr lang="en-US" sz="3600" b="1" dirty="0" smtClean="0">
                <a:solidFill>
                  <a:schemeClr val="bg1"/>
                </a:solidFill>
                <a:latin typeface="Sabon MT"/>
              </a:rPr>
              <a:t>Define key success factors for integrated, multi-channel marketing such as:</a:t>
            </a:r>
          </a:p>
          <a:p>
            <a:pPr marL="285750" indent="-285750">
              <a:buFont typeface="Arial" pitchFamily="34" charset="0"/>
              <a:buChar char="•"/>
            </a:pPr>
            <a:r>
              <a:rPr lang="en-US" sz="3200" b="1" dirty="0" smtClean="0">
                <a:solidFill>
                  <a:schemeClr val="bg1"/>
                </a:solidFill>
                <a:latin typeface="Sabon MT"/>
              </a:rPr>
              <a:t>Staffing</a:t>
            </a:r>
          </a:p>
          <a:p>
            <a:pPr marL="285750" indent="-285750">
              <a:buFont typeface="Arial" pitchFamily="34" charset="0"/>
              <a:buChar char="•"/>
            </a:pPr>
            <a:r>
              <a:rPr lang="en-US" sz="3200" b="1" dirty="0" smtClean="0">
                <a:solidFill>
                  <a:schemeClr val="bg1"/>
                </a:solidFill>
                <a:latin typeface="Sabon MT"/>
              </a:rPr>
              <a:t>Goal setting</a:t>
            </a:r>
          </a:p>
          <a:p>
            <a:pPr marL="285750" indent="-285750">
              <a:buFont typeface="Arial" pitchFamily="34" charset="0"/>
              <a:buChar char="•"/>
            </a:pPr>
            <a:r>
              <a:rPr lang="en-US" sz="3200" b="1" dirty="0" smtClean="0">
                <a:solidFill>
                  <a:schemeClr val="bg1"/>
                </a:solidFill>
                <a:latin typeface="Sabon MT"/>
              </a:rPr>
              <a:t>Inter-departmental coordination</a:t>
            </a:r>
          </a:p>
          <a:p>
            <a:endParaRPr lang="en-US" dirty="0"/>
          </a:p>
        </p:txBody>
      </p:sp>
    </p:spTree>
    <p:extLst>
      <p:ext uri="{BB962C8B-B14F-4D97-AF65-F5344CB8AC3E}">
        <p14:creationId xmlns:p14="http://schemas.microsoft.com/office/powerpoint/2010/main" val="1366943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96B5BB-1486-4804-A815-835EB8A93D6F}" type="slidenum">
              <a:rPr lang="en-US" smtClean="0"/>
              <a:pPr/>
              <a:t>21</a:t>
            </a:fld>
            <a:endParaRPr lang="en-US"/>
          </a:p>
        </p:txBody>
      </p:sp>
      <p:sp>
        <p:nvSpPr>
          <p:cNvPr id="5" name="Content Placeholder 7"/>
          <p:cNvSpPr>
            <a:spLocks noGrp="1"/>
          </p:cNvSpPr>
          <p:nvPr>
            <p:ph idx="1"/>
          </p:nvPr>
        </p:nvSpPr>
        <p:spPr>
          <a:xfrm>
            <a:off x="457200" y="1600200"/>
            <a:ext cx="3886200" cy="4953000"/>
          </a:xfrm>
        </p:spPr>
        <p:txBody>
          <a:bodyPr>
            <a:normAutofit fontScale="85000" lnSpcReduction="10000"/>
          </a:bodyPr>
          <a:lstStyle/>
          <a:p>
            <a:r>
              <a:rPr lang="en-US" sz="3300" b="1" dirty="0" smtClean="0">
                <a:solidFill>
                  <a:schemeClr val="bg1"/>
                </a:solidFill>
                <a:latin typeface="Sabon MT"/>
              </a:rPr>
              <a:t>Driving to “the hub”</a:t>
            </a:r>
          </a:p>
          <a:p>
            <a:pPr marL="0" indent="0">
              <a:buNone/>
            </a:pPr>
            <a:endParaRPr lang="en-US" sz="3300" b="1" dirty="0" smtClean="0">
              <a:solidFill>
                <a:schemeClr val="bg1"/>
              </a:solidFill>
              <a:latin typeface="Sabon MT"/>
            </a:endParaRPr>
          </a:p>
          <a:p>
            <a:r>
              <a:rPr lang="en-US" sz="3300" b="1" dirty="0" smtClean="0">
                <a:solidFill>
                  <a:schemeClr val="bg1"/>
                </a:solidFill>
                <a:latin typeface="Sabon MT"/>
              </a:rPr>
              <a:t>From the PSA down to the smallest print ad, all communications will direct to a landing page that will serve as the hub of the campaign</a:t>
            </a:r>
          </a:p>
          <a:p>
            <a:endParaRPr lang="en-US" dirty="0"/>
          </a:p>
        </p:txBody>
      </p:sp>
      <p:sp>
        <p:nvSpPr>
          <p:cNvPr id="6" name="Rectangle 5"/>
          <p:cNvSpPr/>
          <p:nvPr/>
        </p:nvSpPr>
        <p:spPr>
          <a:xfrm>
            <a:off x="-171450" y="504825"/>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 name="Title 1"/>
          <p:cNvSpPr txBox="1">
            <a:spLocks/>
          </p:cNvSpPr>
          <p:nvPr/>
        </p:nvSpPr>
        <p:spPr>
          <a:xfrm>
            <a:off x="-57151" y="549166"/>
            <a:ext cx="6991351" cy="74623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Campaign Strategy</a:t>
            </a:r>
            <a:endParaRPr lang="en-US"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295400"/>
            <a:ext cx="4495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92500" lnSpcReduction="20000"/>
          </a:bodyPr>
          <a:lstStyle/>
          <a:p>
            <a:pPr marL="285750" indent="-285750"/>
            <a:r>
              <a:rPr lang="en-US" sz="2600" b="1" dirty="0" smtClean="0">
                <a:solidFill>
                  <a:schemeClr val="bg1"/>
                </a:solidFill>
                <a:latin typeface="Sabon MT"/>
              </a:rPr>
              <a:t>Prominent, contextual email sign-up integrated within the landing page</a:t>
            </a:r>
          </a:p>
          <a:p>
            <a:pPr marL="285750" indent="-285750"/>
            <a:r>
              <a:rPr lang="en-US" sz="2600" b="1" dirty="0" smtClean="0">
                <a:solidFill>
                  <a:schemeClr val="bg1"/>
                </a:solidFill>
                <a:latin typeface="Sabon MT"/>
              </a:rPr>
              <a:t>One interaction is not enough/Risk of losing first-time visitors</a:t>
            </a:r>
          </a:p>
          <a:p>
            <a:pPr marL="285750" indent="-285750"/>
            <a:r>
              <a:rPr lang="en-US" sz="2600" b="1" dirty="0" smtClean="0">
                <a:solidFill>
                  <a:schemeClr val="bg1"/>
                </a:solidFill>
                <a:latin typeface="Sabon MT"/>
              </a:rPr>
              <a:t>Build an iterative road map that begins with triggered messaging tactics and evolves into personalization and a deeper dialog with website visitors</a:t>
            </a:r>
          </a:p>
          <a:p>
            <a:pPr marL="285750" indent="-285750"/>
            <a:r>
              <a:rPr lang="en-US" sz="2600" b="1" dirty="0" smtClean="0">
                <a:solidFill>
                  <a:schemeClr val="bg1"/>
                </a:solidFill>
                <a:latin typeface="Sabon MT"/>
              </a:rPr>
              <a:t>Ask the following questions</a:t>
            </a:r>
          </a:p>
          <a:p>
            <a:pPr lvl="1">
              <a:buFont typeface="Arial" pitchFamily="34" charset="0"/>
              <a:buChar char="•"/>
            </a:pPr>
            <a:r>
              <a:rPr lang="en-US" sz="2600" b="1" dirty="0" smtClean="0">
                <a:solidFill>
                  <a:schemeClr val="bg1"/>
                </a:solidFill>
                <a:latin typeface="Sabon MT"/>
              </a:rPr>
              <a:t>Does it drive new audiences to the Museum/Museum website?</a:t>
            </a:r>
          </a:p>
          <a:p>
            <a:pPr lvl="1">
              <a:buFont typeface="Arial" pitchFamily="34" charset="0"/>
              <a:buChar char="•"/>
            </a:pPr>
            <a:r>
              <a:rPr lang="en-US" sz="2600" b="1" dirty="0" smtClean="0">
                <a:solidFill>
                  <a:schemeClr val="bg1"/>
                </a:solidFill>
                <a:latin typeface="Sabon MT"/>
              </a:rPr>
              <a:t>Does it improve conversion rates?</a:t>
            </a:r>
          </a:p>
          <a:p>
            <a:pPr lvl="1">
              <a:buFont typeface="Arial" pitchFamily="34" charset="0"/>
              <a:buChar char="•"/>
            </a:pPr>
            <a:r>
              <a:rPr lang="en-US" sz="2600" b="1" dirty="0" smtClean="0">
                <a:solidFill>
                  <a:schemeClr val="bg1"/>
                </a:solidFill>
                <a:latin typeface="Sabon MT"/>
              </a:rPr>
              <a:t>Does it help spread the mission</a:t>
            </a:r>
          </a:p>
          <a:p>
            <a:pPr lvl="1">
              <a:buFont typeface="Arial" pitchFamily="34" charset="0"/>
              <a:buChar char="•"/>
            </a:pPr>
            <a:r>
              <a:rPr lang="en-US" sz="2600" b="1" dirty="0" smtClean="0">
                <a:solidFill>
                  <a:schemeClr val="bg1"/>
                </a:solidFill>
                <a:latin typeface="Sabon MT"/>
              </a:rPr>
              <a:t>Does it engage our constituents coherently across channels</a:t>
            </a:r>
          </a:p>
          <a:p>
            <a:endParaRPr lang="en-US" dirty="0"/>
          </a:p>
        </p:txBody>
      </p:sp>
      <p:sp>
        <p:nvSpPr>
          <p:cNvPr id="4" name="Slide Number Placeholder 3"/>
          <p:cNvSpPr>
            <a:spLocks noGrp="1"/>
          </p:cNvSpPr>
          <p:nvPr>
            <p:ph type="sldNum" sz="quarter" idx="12"/>
          </p:nvPr>
        </p:nvSpPr>
        <p:spPr/>
        <p:txBody>
          <a:bodyPr/>
          <a:lstStyle/>
          <a:p>
            <a:fld id="{A096B5BB-1486-4804-A815-835EB8A93D6F}" type="slidenum">
              <a:rPr lang="en-US" smtClean="0"/>
              <a:pPr/>
              <a:t>22</a:t>
            </a:fld>
            <a:endParaRPr lang="en-US"/>
          </a:p>
        </p:txBody>
      </p:sp>
      <p:sp>
        <p:nvSpPr>
          <p:cNvPr id="8" name="Rectangle 7"/>
          <p:cNvSpPr/>
          <p:nvPr/>
        </p:nvSpPr>
        <p:spPr>
          <a:xfrm>
            <a:off x="-171450" y="504825"/>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  </a:t>
            </a:r>
            <a:r>
              <a:rPr lang="en-US" sz="40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Optimize Your Website</a:t>
            </a:r>
            <a:endParaRPr lang="en-US" sz="4000"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2057400" cy="1477328"/>
          </a:xfrm>
          <a:prstGeom prst="rect">
            <a:avLst/>
          </a:prstGeom>
        </p:spPr>
        <p:txBody>
          <a:bodyPr wrap="square">
            <a:spAutoFit/>
          </a:bodyPr>
          <a:lstStyle/>
          <a:p>
            <a:pPr algn="ctr"/>
            <a:r>
              <a:rPr lang="en-US" sz="3000" b="1" dirty="0" smtClean="0">
                <a:solidFill>
                  <a:srgbClr val="D7C285"/>
                </a:solidFill>
                <a:latin typeface="Sabon MT"/>
                <a:cs typeface="Times New Roman" pitchFamily="18" charset="0"/>
              </a:rPr>
              <a:t>Integrated</a:t>
            </a:r>
          </a:p>
          <a:p>
            <a:pPr algn="ctr"/>
            <a:r>
              <a:rPr lang="en-US" sz="3000" b="1" dirty="0" smtClean="0">
                <a:solidFill>
                  <a:srgbClr val="D7C285"/>
                </a:solidFill>
                <a:latin typeface="Sabon MT"/>
                <a:cs typeface="Times New Roman" pitchFamily="18" charset="0"/>
              </a:rPr>
              <a:t>Marketing</a:t>
            </a:r>
          </a:p>
          <a:p>
            <a:pPr algn="ctr"/>
            <a:r>
              <a:rPr lang="en-US" sz="3000" b="1" dirty="0" smtClean="0">
                <a:solidFill>
                  <a:srgbClr val="D7C285"/>
                </a:solidFill>
                <a:latin typeface="Sabon MT"/>
                <a:cs typeface="Times New Roman" pitchFamily="18" charset="0"/>
              </a:rPr>
              <a:t>Pyramid</a:t>
            </a:r>
            <a:endParaRPr lang="en-US" sz="3000" b="1" dirty="0">
              <a:solidFill>
                <a:srgbClr val="D7C285"/>
              </a:solidFill>
              <a:latin typeface="Sabon MT"/>
              <a:cs typeface="Times New Roman" pitchFamily="18" charset="0"/>
            </a:endParaRPr>
          </a:p>
        </p:txBody>
      </p:sp>
      <p:sp>
        <p:nvSpPr>
          <p:cNvPr id="5" name="AutoShape 4"/>
          <p:cNvSpPr>
            <a:spLocks noChangeArrowheads="1"/>
          </p:cNvSpPr>
          <p:nvPr/>
        </p:nvSpPr>
        <p:spPr bwMode="auto">
          <a:xfrm>
            <a:off x="1524000" y="609600"/>
            <a:ext cx="6248400" cy="5486400"/>
          </a:xfrm>
          <a:prstGeom prst="triangle">
            <a:avLst>
              <a:gd name="adj" fmla="val 50000"/>
            </a:avLst>
          </a:prstGeom>
          <a:solidFill>
            <a:srgbClr val="FF5050"/>
          </a:solidFill>
          <a:ln w="9525">
            <a:solidFill>
              <a:schemeClr val="tx1"/>
            </a:solidFill>
            <a:miter lim="800000"/>
            <a:headEnd/>
            <a:tailEnd/>
          </a:ln>
        </p:spPr>
        <p:txBody>
          <a:bodyPr wrap="none" anchor="ctr"/>
          <a:lstStyle/>
          <a:p>
            <a:pPr>
              <a:spcBef>
                <a:spcPct val="50000"/>
              </a:spcBef>
            </a:pPr>
            <a:r>
              <a:rPr lang="en-US"/>
              <a:t> </a:t>
            </a:r>
          </a:p>
        </p:txBody>
      </p:sp>
      <p:sp>
        <p:nvSpPr>
          <p:cNvPr id="6" name="Line 5"/>
          <p:cNvSpPr>
            <a:spLocks noChangeShapeType="1"/>
          </p:cNvSpPr>
          <p:nvPr/>
        </p:nvSpPr>
        <p:spPr bwMode="auto">
          <a:xfrm flipV="1">
            <a:off x="3778250" y="2128838"/>
            <a:ext cx="1717675" cy="0"/>
          </a:xfrm>
          <a:prstGeom prst="line">
            <a:avLst/>
          </a:prstGeom>
          <a:noFill/>
          <a:ln w="9525">
            <a:solidFill>
              <a:schemeClr val="tx1"/>
            </a:solidFill>
            <a:round/>
            <a:headEnd/>
            <a:tailEnd/>
          </a:ln>
        </p:spPr>
        <p:txBody>
          <a:bodyPr>
            <a:spAutoFit/>
          </a:bodyPr>
          <a:lstStyle/>
          <a:p>
            <a:endParaRPr lang="en-US"/>
          </a:p>
        </p:txBody>
      </p:sp>
      <p:sp>
        <p:nvSpPr>
          <p:cNvPr id="7" name="Line 6"/>
          <p:cNvSpPr>
            <a:spLocks noChangeShapeType="1"/>
          </p:cNvSpPr>
          <p:nvPr/>
        </p:nvSpPr>
        <p:spPr bwMode="auto">
          <a:xfrm>
            <a:off x="3352800" y="2819400"/>
            <a:ext cx="2514600" cy="0"/>
          </a:xfrm>
          <a:prstGeom prst="line">
            <a:avLst/>
          </a:prstGeom>
          <a:noFill/>
          <a:ln w="9525">
            <a:solidFill>
              <a:schemeClr val="tx1"/>
            </a:solidFill>
            <a:round/>
            <a:headEnd/>
            <a:tailEnd/>
          </a:ln>
        </p:spPr>
        <p:txBody>
          <a:bodyPr>
            <a:spAutoFit/>
          </a:bodyPr>
          <a:lstStyle/>
          <a:p>
            <a:endParaRPr lang="en-US"/>
          </a:p>
        </p:txBody>
      </p:sp>
      <p:sp>
        <p:nvSpPr>
          <p:cNvPr id="8" name="Line 7"/>
          <p:cNvSpPr>
            <a:spLocks noChangeShapeType="1"/>
          </p:cNvSpPr>
          <p:nvPr/>
        </p:nvSpPr>
        <p:spPr bwMode="auto">
          <a:xfrm>
            <a:off x="2971800" y="3581400"/>
            <a:ext cx="3352800" cy="0"/>
          </a:xfrm>
          <a:prstGeom prst="line">
            <a:avLst/>
          </a:prstGeom>
          <a:noFill/>
          <a:ln w="9525">
            <a:solidFill>
              <a:schemeClr val="tx1"/>
            </a:solidFill>
            <a:round/>
            <a:headEnd/>
            <a:tailEnd/>
          </a:ln>
        </p:spPr>
        <p:txBody>
          <a:bodyPr>
            <a:spAutoFit/>
          </a:bodyPr>
          <a:lstStyle/>
          <a:p>
            <a:endParaRPr lang="en-US"/>
          </a:p>
        </p:txBody>
      </p:sp>
      <p:sp>
        <p:nvSpPr>
          <p:cNvPr id="9" name="Line 8"/>
          <p:cNvSpPr>
            <a:spLocks noChangeShapeType="1"/>
          </p:cNvSpPr>
          <p:nvPr/>
        </p:nvSpPr>
        <p:spPr bwMode="auto">
          <a:xfrm>
            <a:off x="2514600" y="4495800"/>
            <a:ext cx="4343400" cy="0"/>
          </a:xfrm>
          <a:prstGeom prst="line">
            <a:avLst/>
          </a:prstGeom>
          <a:noFill/>
          <a:ln w="9525">
            <a:solidFill>
              <a:schemeClr val="tx1"/>
            </a:solidFill>
            <a:round/>
            <a:headEnd/>
            <a:tailEnd/>
          </a:ln>
        </p:spPr>
        <p:txBody>
          <a:bodyPr>
            <a:spAutoFit/>
          </a:bodyPr>
          <a:lstStyle/>
          <a:p>
            <a:endParaRPr lang="en-US"/>
          </a:p>
        </p:txBody>
      </p:sp>
      <p:sp>
        <p:nvSpPr>
          <p:cNvPr id="10" name="Text Box 9"/>
          <p:cNvSpPr txBox="1">
            <a:spLocks noChangeArrowheads="1"/>
          </p:cNvSpPr>
          <p:nvPr/>
        </p:nvSpPr>
        <p:spPr bwMode="auto">
          <a:xfrm>
            <a:off x="4038600" y="1676400"/>
            <a:ext cx="1301750" cy="336550"/>
          </a:xfrm>
          <a:prstGeom prst="rect">
            <a:avLst/>
          </a:prstGeom>
          <a:noFill/>
          <a:ln w="9525">
            <a:noFill/>
            <a:miter lim="800000"/>
            <a:headEnd/>
            <a:tailEnd/>
          </a:ln>
        </p:spPr>
        <p:txBody>
          <a:bodyPr wrap="none">
            <a:spAutoFit/>
          </a:bodyPr>
          <a:lstStyle/>
          <a:p>
            <a:pPr>
              <a:spcBef>
                <a:spcPct val="50000"/>
              </a:spcBef>
            </a:pPr>
            <a:r>
              <a:rPr lang="en-US" sz="1600" dirty="0" err="1" smtClean="0">
                <a:latin typeface="Helvetica" charset="0"/>
                <a:cs typeface="Times New Roman" pitchFamily="18" charset="0"/>
              </a:rPr>
              <a:t>MajorDonor</a:t>
            </a:r>
            <a:endParaRPr lang="en-US" sz="1600" dirty="0">
              <a:solidFill>
                <a:srgbClr val="FFFFFF"/>
              </a:solidFill>
              <a:latin typeface="Trebuchet MS" pitchFamily="34" charset="0"/>
              <a:cs typeface="Times New Roman" pitchFamily="18" charset="0"/>
            </a:endParaRPr>
          </a:p>
        </p:txBody>
      </p:sp>
      <p:sp>
        <p:nvSpPr>
          <p:cNvPr id="11" name="Text Box 10"/>
          <p:cNvSpPr txBox="1">
            <a:spLocks noChangeArrowheads="1"/>
          </p:cNvSpPr>
          <p:nvPr/>
        </p:nvSpPr>
        <p:spPr bwMode="auto">
          <a:xfrm>
            <a:off x="3810000" y="2209800"/>
            <a:ext cx="1676400" cy="523220"/>
          </a:xfrm>
          <a:prstGeom prst="rect">
            <a:avLst/>
          </a:prstGeom>
          <a:noFill/>
          <a:ln w="9525">
            <a:noFill/>
            <a:miter lim="800000"/>
            <a:headEnd/>
            <a:tailEnd/>
          </a:ln>
        </p:spPr>
        <p:txBody>
          <a:bodyPr>
            <a:spAutoFit/>
          </a:bodyPr>
          <a:lstStyle/>
          <a:p>
            <a:pPr algn="ctr">
              <a:spcBef>
                <a:spcPct val="50000"/>
              </a:spcBef>
            </a:pPr>
            <a:r>
              <a:rPr lang="en-US" sz="1400" dirty="0">
                <a:latin typeface="Helvetica" charset="0"/>
                <a:cs typeface="Times New Roman" pitchFamily="18" charset="0"/>
              </a:rPr>
              <a:t>Mid-Donor/</a:t>
            </a:r>
            <a:br>
              <a:rPr lang="en-US" sz="1400" dirty="0">
                <a:latin typeface="Helvetica" charset="0"/>
                <a:cs typeface="Times New Roman" pitchFamily="18" charset="0"/>
              </a:rPr>
            </a:br>
            <a:r>
              <a:rPr lang="en-US" sz="1400" dirty="0" smtClean="0">
                <a:latin typeface="Helvetica" charset="0"/>
                <a:cs typeface="Times New Roman" pitchFamily="18" charset="0"/>
              </a:rPr>
              <a:t>Super-supporter</a:t>
            </a:r>
            <a:r>
              <a:rPr lang="en-US" sz="1400" dirty="0" smtClean="0">
                <a:solidFill>
                  <a:srgbClr val="FFFFFF"/>
                </a:solidFill>
                <a:latin typeface="Trebuchet MS" pitchFamily="34" charset="0"/>
                <a:cs typeface="Times New Roman" pitchFamily="18" charset="0"/>
              </a:rPr>
              <a:t> </a:t>
            </a:r>
            <a:endParaRPr lang="en-US" sz="1400" dirty="0">
              <a:solidFill>
                <a:srgbClr val="FFFFFF"/>
              </a:solidFill>
              <a:latin typeface="Trebuchet MS" pitchFamily="34" charset="0"/>
              <a:cs typeface="Times New Roman" pitchFamily="18" charset="0"/>
            </a:endParaRPr>
          </a:p>
        </p:txBody>
      </p:sp>
      <p:sp>
        <p:nvSpPr>
          <p:cNvPr id="12" name="Text Box 11"/>
          <p:cNvSpPr txBox="1">
            <a:spLocks noChangeArrowheads="1"/>
          </p:cNvSpPr>
          <p:nvPr/>
        </p:nvSpPr>
        <p:spPr bwMode="auto">
          <a:xfrm>
            <a:off x="3352800" y="2971800"/>
            <a:ext cx="2514600" cy="369332"/>
          </a:xfrm>
          <a:prstGeom prst="rect">
            <a:avLst/>
          </a:prstGeom>
          <a:noFill/>
          <a:ln w="9525">
            <a:noFill/>
            <a:miter lim="800000"/>
            <a:headEnd/>
            <a:tailEnd/>
          </a:ln>
        </p:spPr>
        <p:txBody>
          <a:bodyPr>
            <a:spAutoFit/>
          </a:bodyPr>
          <a:lstStyle/>
          <a:p>
            <a:pPr>
              <a:spcBef>
                <a:spcPct val="50000"/>
              </a:spcBef>
            </a:pPr>
            <a:r>
              <a:rPr lang="en-US" dirty="0">
                <a:latin typeface="Helvetica" charset="0"/>
                <a:cs typeface="Times New Roman" pitchFamily="18" charset="0"/>
              </a:rPr>
              <a:t>Small </a:t>
            </a:r>
            <a:r>
              <a:rPr lang="en-US" dirty="0" smtClean="0">
                <a:latin typeface="Helvetica" charset="0"/>
                <a:cs typeface="Times New Roman" pitchFamily="18" charset="0"/>
              </a:rPr>
              <a:t>Donor/Supporter</a:t>
            </a:r>
            <a:endParaRPr lang="en-US" dirty="0">
              <a:solidFill>
                <a:schemeClr val="tx2"/>
              </a:solidFill>
              <a:latin typeface="Trebuchet MS" pitchFamily="34" charset="0"/>
              <a:cs typeface="Times New Roman" pitchFamily="18" charset="0"/>
            </a:endParaRPr>
          </a:p>
        </p:txBody>
      </p:sp>
      <p:sp>
        <p:nvSpPr>
          <p:cNvPr id="13" name="Text Box 13"/>
          <p:cNvSpPr txBox="1">
            <a:spLocks noChangeArrowheads="1"/>
          </p:cNvSpPr>
          <p:nvPr/>
        </p:nvSpPr>
        <p:spPr bwMode="auto">
          <a:xfrm>
            <a:off x="2438400" y="4724400"/>
            <a:ext cx="4495800" cy="457200"/>
          </a:xfrm>
          <a:prstGeom prst="rect">
            <a:avLst/>
          </a:prstGeom>
          <a:noFill/>
          <a:ln w="9525">
            <a:noFill/>
            <a:miter lim="800000"/>
            <a:headEnd/>
            <a:tailEnd/>
          </a:ln>
        </p:spPr>
        <p:txBody>
          <a:bodyPr>
            <a:spAutoFit/>
          </a:bodyPr>
          <a:lstStyle/>
          <a:p>
            <a:pPr algn="ctr">
              <a:spcBef>
                <a:spcPct val="50000"/>
              </a:spcBef>
            </a:pPr>
            <a:r>
              <a:rPr lang="en-US">
                <a:latin typeface="Helvetica" charset="0"/>
                <a:cs typeface="Times New Roman" pitchFamily="18" charset="0"/>
              </a:rPr>
              <a:t>Website Visitor</a:t>
            </a:r>
            <a:endParaRPr lang="en-US">
              <a:solidFill>
                <a:srgbClr val="FFFFFF"/>
              </a:solidFill>
              <a:latin typeface="Trebuchet MS" pitchFamily="34" charset="0"/>
              <a:cs typeface="Times New Roman" pitchFamily="18" charset="0"/>
            </a:endParaRPr>
          </a:p>
        </p:txBody>
      </p:sp>
      <p:sp>
        <p:nvSpPr>
          <p:cNvPr id="14" name="AutoShape 14"/>
          <p:cNvSpPr>
            <a:spLocks noChangeArrowheads="1"/>
          </p:cNvSpPr>
          <p:nvPr/>
        </p:nvSpPr>
        <p:spPr bwMode="auto">
          <a:xfrm>
            <a:off x="471488" y="4678363"/>
            <a:ext cx="1509712" cy="652462"/>
          </a:xfrm>
          <a:prstGeom prst="rightArrow">
            <a:avLst>
              <a:gd name="adj1" fmla="val 50000"/>
              <a:gd name="adj2" fmla="val 57847"/>
            </a:avLst>
          </a:prstGeom>
          <a:solidFill>
            <a:schemeClr val="accent1"/>
          </a:solidFill>
          <a:ln w="9525">
            <a:solidFill>
              <a:schemeClr val="tx1"/>
            </a:solidFill>
            <a:miter lim="800000"/>
            <a:headEnd/>
            <a:tailEnd/>
          </a:ln>
        </p:spPr>
        <p:txBody>
          <a:bodyPr anchor="ctr">
            <a:spAutoFit/>
          </a:bodyPr>
          <a:lstStyle/>
          <a:p>
            <a:pPr>
              <a:spcBef>
                <a:spcPct val="50000"/>
              </a:spcBef>
            </a:pPr>
            <a:endParaRPr lang="en-US"/>
          </a:p>
        </p:txBody>
      </p:sp>
      <p:sp>
        <p:nvSpPr>
          <p:cNvPr id="15" name="AutoShape 15"/>
          <p:cNvSpPr>
            <a:spLocks noChangeArrowheads="1"/>
          </p:cNvSpPr>
          <p:nvPr/>
        </p:nvSpPr>
        <p:spPr bwMode="auto">
          <a:xfrm>
            <a:off x="1233488" y="3689350"/>
            <a:ext cx="1204912" cy="652463"/>
          </a:xfrm>
          <a:prstGeom prst="rightArrow">
            <a:avLst>
              <a:gd name="adj1" fmla="val 50000"/>
              <a:gd name="adj2" fmla="val 46168"/>
            </a:avLst>
          </a:prstGeom>
          <a:solidFill>
            <a:schemeClr val="accent1"/>
          </a:solidFill>
          <a:ln w="9525">
            <a:solidFill>
              <a:schemeClr val="tx1"/>
            </a:solidFill>
            <a:miter lim="800000"/>
            <a:headEnd/>
            <a:tailEnd/>
          </a:ln>
        </p:spPr>
        <p:txBody>
          <a:bodyPr anchor="ctr">
            <a:spAutoFit/>
          </a:bodyPr>
          <a:lstStyle/>
          <a:p>
            <a:pPr>
              <a:spcBef>
                <a:spcPct val="50000"/>
              </a:spcBef>
            </a:pPr>
            <a:endParaRPr lang="en-US"/>
          </a:p>
        </p:txBody>
      </p:sp>
      <p:sp>
        <p:nvSpPr>
          <p:cNvPr id="16" name="AutoShape 16"/>
          <p:cNvSpPr>
            <a:spLocks noChangeArrowheads="1"/>
          </p:cNvSpPr>
          <p:nvPr/>
        </p:nvSpPr>
        <p:spPr bwMode="auto">
          <a:xfrm>
            <a:off x="2071688" y="2851150"/>
            <a:ext cx="900112" cy="652463"/>
          </a:xfrm>
          <a:prstGeom prst="rightArrow">
            <a:avLst>
              <a:gd name="adj1" fmla="val 50000"/>
              <a:gd name="adj2" fmla="val 34489"/>
            </a:avLst>
          </a:prstGeom>
          <a:solidFill>
            <a:schemeClr val="accent1"/>
          </a:solidFill>
          <a:ln w="9525">
            <a:solidFill>
              <a:schemeClr val="tx1"/>
            </a:solidFill>
            <a:miter lim="800000"/>
            <a:headEnd/>
            <a:tailEnd/>
          </a:ln>
        </p:spPr>
        <p:txBody>
          <a:bodyPr anchor="ctr">
            <a:spAutoFit/>
          </a:bodyPr>
          <a:lstStyle/>
          <a:p>
            <a:pPr>
              <a:spcBef>
                <a:spcPct val="50000"/>
              </a:spcBef>
            </a:pPr>
            <a:endParaRPr lang="en-US"/>
          </a:p>
        </p:txBody>
      </p:sp>
      <p:sp>
        <p:nvSpPr>
          <p:cNvPr id="17" name="AutoShape 17"/>
          <p:cNvSpPr>
            <a:spLocks noChangeArrowheads="1"/>
          </p:cNvSpPr>
          <p:nvPr/>
        </p:nvSpPr>
        <p:spPr bwMode="auto">
          <a:xfrm>
            <a:off x="2590800" y="2051050"/>
            <a:ext cx="671513" cy="652463"/>
          </a:xfrm>
          <a:prstGeom prst="rightArrow">
            <a:avLst>
              <a:gd name="adj1" fmla="val 50000"/>
              <a:gd name="adj2" fmla="val 25730"/>
            </a:avLst>
          </a:prstGeom>
          <a:solidFill>
            <a:schemeClr val="accent1"/>
          </a:solidFill>
          <a:ln w="9525">
            <a:solidFill>
              <a:schemeClr val="tx1"/>
            </a:solidFill>
            <a:miter lim="800000"/>
            <a:headEnd/>
            <a:tailEnd/>
          </a:ln>
        </p:spPr>
        <p:txBody>
          <a:bodyPr anchor="ctr">
            <a:spAutoFit/>
          </a:bodyPr>
          <a:lstStyle/>
          <a:p>
            <a:pPr>
              <a:spcBef>
                <a:spcPct val="50000"/>
              </a:spcBef>
            </a:pPr>
            <a:endParaRPr lang="en-US"/>
          </a:p>
        </p:txBody>
      </p:sp>
      <p:sp>
        <p:nvSpPr>
          <p:cNvPr id="18" name="Text Box 20"/>
          <p:cNvSpPr txBox="1">
            <a:spLocks noChangeArrowheads="1"/>
          </p:cNvSpPr>
          <p:nvPr/>
        </p:nvSpPr>
        <p:spPr bwMode="auto">
          <a:xfrm>
            <a:off x="6248400" y="3681413"/>
            <a:ext cx="2874963" cy="584200"/>
          </a:xfrm>
          <a:prstGeom prst="rect">
            <a:avLst/>
          </a:prstGeom>
          <a:solidFill>
            <a:srgbClr val="C0C0C0"/>
          </a:solidFill>
          <a:ln w="9525">
            <a:noFill/>
            <a:miter lim="800000"/>
            <a:headEnd/>
            <a:tailEnd/>
          </a:ln>
        </p:spPr>
        <p:txBody>
          <a:bodyPr wrap="none">
            <a:spAutoFit/>
          </a:bodyPr>
          <a:lstStyle/>
          <a:p>
            <a:pPr>
              <a:spcBef>
                <a:spcPct val="50000"/>
              </a:spcBef>
            </a:pPr>
            <a:r>
              <a:rPr lang="en-US" sz="1600" b="1">
                <a:latin typeface="Helvetica" charset="0"/>
                <a:cs typeface="Times New Roman" pitchFamily="18" charset="0"/>
              </a:rPr>
              <a:t>Sticky Site/Integrated Mktg</a:t>
            </a:r>
            <a:br>
              <a:rPr lang="en-US" sz="1600" b="1">
                <a:latin typeface="Helvetica" charset="0"/>
                <a:cs typeface="Times New Roman" pitchFamily="18" charset="0"/>
              </a:rPr>
            </a:br>
            <a:r>
              <a:rPr lang="en-US" sz="1600" b="1">
                <a:latin typeface="Helvetica" charset="0"/>
                <a:cs typeface="Times New Roman" pitchFamily="18" charset="0"/>
              </a:rPr>
              <a:t>Drives List Growth</a:t>
            </a:r>
            <a:endParaRPr lang="en-US" sz="1600" b="1">
              <a:solidFill>
                <a:schemeClr val="bg1"/>
              </a:solidFill>
              <a:latin typeface="Trebuchet MS" pitchFamily="34" charset="0"/>
              <a:cs typeface="Times New Roman" pitchFamily="18" charset="0"/>
            </a:endParaRPr>
          </a:p>
        </p:txBody>
      </p:sp>
      <p:sp>
        <p:nvSpPr>
          <p:cNvPr id="19" name="Text Box 21"/>
          <p:cNvSpPr txBox="1">
            <a:spLocks noChangeArrowheads="1"/>
          </p:cNvSpPr>
          <p:nvPr/>
        </p:nvSpPr>
        <p:spPr bwMode="auto">
          <a:xfrm>
            <a:off x="5791200" y="2895600"/>
            <a:ext cx="1712913" cy="584200"/>
          </a:xfrm>
          <a:prstGeom prst="rect">
            <a:avLst/>
          </a:prstGeom>
          <a:solidFill>
            <a:srgbClr val="C0C0C0"/>
          </a:solidFill>
          <a:ln w="9525">
            <a:noFill/>
            <a:miter lim="800000"/>
            <a:headEnd/>
            <a:tailEnd/>
          </a:ln>
        </p:spPr>
        <p:txBody>
          <a:bodyPr wrap="none">
            <a:spAutoFit/>
          </a:bodyPr>
          <a:lstStyle/>
          <a:p>
            <a:pPr>
              <a:spcBef>
                <a:spcPct val="50000"/>
              </a:spcBef>
            </a:pPr>
            <a:r>
              <a:rPr lang="en-US" sz="1600" b="1" dirty="0">
                <a:latin typeface="Helvetica" charset="0"/>
                <a:cs typeface="Times New Roman" pitchFamily="18" charset="0"/>
              </a:rPr>
              <a:t>Integrated </a:t>
            </a:r>
            <a:r>
              <a:rPr lang="en-US" sz="1600" b="1" dirty="0" err="1">
                <a:latin typeface="Helvetica" charset="0"/>
                <a:cs typeface="Times New Roman" pitchFamily="18" charset="0"/>
              </a:rPr>
              <a:t>Mktg</a:t>
            </a:r>
            <a:r>
              <a:rPr lang="en-US" sz="1600" b="1" dirty="0">
                <a:latin typeface="Helvetica" charset="0"/>
                <a:cs typeface="Times New Roman" pitchFamily="18" charset="0"/>
              </a:rPr>
              <a:t/>
            </a:r>
            <a:br>
              <a:rPr lang="en-US" sz="1600" b="1" dirty="0">
                <a:latin typeface="Helvetica" charset="0"/>
                <a:cs typeface="Times New Roman" pitchFamily="18" charset="0"/>
              </a:rPr>
            </a:br>
            <a:r>
              <a:rPr lang="en-US" sz="1600" b="1" dirty="0">
                <a:latin typeface="Helvetica" charset="0"/>
                <a:cs typeface="Times New Roman" pitchFamily="18" charset="0"/>
              </a:rPr>
              <a:t>Cultivation </a:t>
            </a:r>
            <a:endParaRPr lang="en-US" b="1" dirty="0">
              <a:latin typeface="Trebuchet MS" pitchFamily="34" charset="0"/>
              <a:cs typeface="Times New Roman" pitchFamily="18" charset="0"/>
            </a:endParaRPr>
          </a:p>
        </p:txBody>
      </p:sp>
      <p:sp>
        <p:nvSpPr>
          <p:cNvPr id="20" name="Text Box 22"/>
          <p:cNvSpPr txBox="1">
            <a:spLocks noChangeArrowheads="1"/>
          </p:cNvSpPr>
          <p:nvPr/>
        </p:nvSpPr>
        <p:spPr bwMode="auto">
          <a:xfrm>
            <a:off x="533400" y="304800"/>
            <a:ext cx="2597150" cy="584775"/>
          </a:xfrm>
          <a:prstGeom prst="rect">
            <a:avLst/>
          </a:prstGeom>
          <a:noFill/>
          <a:ln w="9525">
            <a:solidFill>
              <a:schemeClr val="bg1"/>
            </a:solidFill>
            <a:miter lim="800000"/>
            <a:headEnd/>
            <a:tailEnd/>
          </a:ln>
        </p:spPr>
        <p:txBody>
          <a:bodyPr>
            <a:spAutoFit/>
          </a:bodyPr>
          <a:lstStyle/>
          <a:p>
            <a:pPr algn="ctr"/>
            <a:endParaRPr lang="en-US" sz="3200" b="1" dirty="0">
              <a:solidFill>
                <a:srgbClr val="000000"/>
              </a:solidFill>
              <a:cs typeface="Times New Roman" pitchFamily="18" charset="0"/>
            </a:endParaRPr>
          </a:p>
        </p:txBody>
      </p:sp>
      <p:sp>
        <p:nvSpPr>
          <p:cNvPr id="21" name="Rectangle 23"/>
          <p:cNvSpPr>
            <a:spLocks noChangeArrowheads="1"/>
          </p:cNvSpPr>
          <p:nvPr/>
        </p:nvSpPr>
        <p:spPr bwMode="auto">
          <a:xfrm>
            <a:off x="6886575" y="1957388"/>
            <a:ext cx="184150" cy="366712"/>
          </a:xfrm>
          <a:prstGeom prst="rect">
            <a:avLst/>
          </a:prstGeom>
          <a:noFill/>
          <a:ln w="9525">
            <a:noFill/>
            <a:miter lim="800000"/>
            <a:headEnd/>
            <a:tailEnd/>
          </a:ln>
        </p:spPr>
        <p:txBody>
          <a:bodyPr wrap="none">
            <a:spAutoFit/>
          </a:bodyPr>
          <a:lstStyle/>
          <a:p>
            <a:endParaRPr lang="en-US"/>
          </a:p>
        </p:txBody>
      </p:sp>
      <p:sp>
        <p:nvSpPr>
          <p:cNvPr id="22" name="Rectangle 24"/>
          <p:cNvSpPr>
            <a:spLocks noChangeArrowheads="1"/>
          </p:cNvSpPr>
          <p:nvPr/>
        </p:nvSpPr>
        <p:spPr bwMode="auto">
          <a:xfrm>
            <a:off x="6345238" y="2235200"/>
            <a:ext cx="184150" cy="366713"/>
          </a:xfrm>
          <a:prstGeom prst="rect">
            <a:avLst/>
          </a:prstGeom>
          <a:noFill/>
          <a:ln w="9525">
            <a:noFill/>
            <a:miter lim="800000"/>
            <a:headEnd/>
            <a:tailEnd/>
          </a:ln>
        </p:spPr>
        <p:txBody>
          <a:bodyPr wrap="none">
            <a:spAutoFit/>
          </a:bodyPr>
          <a:lstStyle/>
          <a:p>
            <a:endParaRPr lang="en-US"/>
          </a:p>
        </p:txBody>
      </p:sp>
      <p:sp>
        <p:nvSpPr>
          <p:cNvPr id="23" name="Text Box 25"/>
          <p:cNvSpPr txBox="1">
            <a:spLocks noChangeArrowheads="1"/>
          </p:cNvSpPr>
          <p:nvPr/>
        </p:nvSpPr>
        <p:spPr bwMode="auto">
          <a:xfrm>
            <a:off x="5486400" y="2133600"/>
            <a:ext cx="1697038" cy="581025"/>
          </a:xfrm>
          <a:prstGeom prst="rect">
            <a:avLst/>
          </a:prstGeom>
          <a:solidFill>
            <a:srgbClr val="C0C0C0"/>
          </a:solidFill>
          <a:ln w="9525">
            <a:noFill/>
            <a:miter lim="800000"/>
            <a:headEnd/>
            <a:tailEnd/>
          </a:ln>
        </p:spPr>
        <p:txBody>
          <a:bodyPr wrap="none">
            <a:spAutoFit/>
          </a:bodyPr>
          <a:lstStyle/>
          <a:p>
            <a:pPr>
              <a:spcBef>
                <a:spcPct val="50000"/>
              </a:spcBef>
            </a:pPr>
            <a:r>
              <a:rPr lang="en-US" sz="1600" b="1">
                <a:latin typeface="Helvetica" charset="0"/>
                <a:cs typeface="Times New Roman" pitchFamily="18" charset="0"/>
              </a:rPr>
              <a:t>Integrated Mktg</a:t>
            </a:r>
            <a:br>
              <a:rPr lang="en-US" sz="1600" b="1">
                <a:latin typeface="Helvetica" charset="0"/>
                <a:cs typeface="Times New Roman" pitchFamily="18" charset="0"/>
              </a:rPr>
            </a:br>
            <a:r>
              <a:rPr lang="en-US" sz="1600" b="1">
                <a:latin typeface="Helvetica" charset="0"/>
                <a:cs typeface="Times New Roman" pitchFamily="18" charset="0"/>
              </a:rPr>
              <a:t>Cultivation</a:t>
            </a:r>
            <a:endParaRPr lang="en-US" b="1">
              <a:latin typeface="Trebuchet MS" pitchFamily="34" charset="0"/>
              <a:cs typeface="Times New Roman" pitchFamily="18" charset="0"/>
            </a:endParaRPr>
          </a:p>
        </p:txBody>
      </p:sp>
      <p:sp>
        <p:nvSpPr>
          <p:cNvPr id="24" name="Text Box 26"/>
          <p:cNvSpPr txBox="1">
            <a:spLocks noChangeArrowheads="1"/>
          </p:cNvSpPr>
          <p:nvPr/>
        </p:nvSpPr>
        <p:spPr bwMode="auto">
          <a:xfrm>
            <a:off x="4876800" y="990600"/>
            <a:ext cx="1697038" cy="581025"/>
          </a:xfrm>
          <a:prstGeom prst="rect">
            <a:avLst/>
          </a:prstGeom>
          <a:solidFill>
            <a:srgbClr val="C0C0C0"/>
          </a:solidFill>
          <a:ln w="9525">
            <a:noFill/>
            <a:miter lim="800000"/>
            <a:headEnd/>
            <a:tailEnd/>
          </a:ln>
        </p:spPr>
        <p:txBody>
          <a:bodyPr wrap="none">
            <a:spAutoFit/>
          </a:bodyPr>
          <a:lstStyle/>
          <a:p>
            <a:pPr>
              <a:spcBef>
                <a:spcPct val="50000"/>
              </a:spcBef>
            </a:pPr>
            <a:r>
              <a:rPr lang="en-US" sz="1600" b="1">
                <a:latin typeface="Helvetica" charset="0"/>
                <a:cs typeface="Times New Roman" pitchFamily="18" charset="0"/>
              </a:rPr>
              <a:t>Integrated Mktg</a:t>
            </a:r>
            <a:br>
              <a:rPr lang="en-US" sz="1600" b="1">
                <a:latin typeface="Helvetica" charset="0"/>
                <a:cs typeface="Times New Roman" pitchFamily="18" charset="0"/>
              </a:rPr>
            </a:br>
            <a:r>
              <a:rPr lang="en-US" sz="1600" b="1">
                <a:latin typeface="Helvetica" charset="0"/>
                <a:cs typeface="Times New Roman" pitchFamily="18" charset="0"/>
              </a:rPr>
              <a:t>Cultivation</a:t>
            </a:r>
            <a:endParaRPr lang="en-US" b="1">
              <a:latin typeface="Trebuchet MS" pitchFamily="34" charset="0"/>
              <a:cs typeface="Times New Roman" pitchFamily="18" charset="0"/>
            </a:endParaRPr>
          </a:p>
        </p:txBody>
      </p:sp>
      <p:sp>
        <p:nvSpPr>
          <p:cNvPr id="25" name="Line 27"/>
          <p:cNvSpPr>
            <a:spLocks noChangeShapeType="1"/>
          </p:cNvSpPr>
          <p:nvPr/>
        </p:nvSpPr>
        <p:spPr bwMode="auto">
          <a:xfrm>
            <a:off x="1981200" y="5334000"/>
            <a:ext cx="5334000" cy="0"/>
          </a:xfrm>
          <a:prstGeom prst="line">
            <a:avLst/>
          </a:prstGeom>
          <a:noFill/>
          <a:ln w="9525">
            <a:solidFill>
              <a:schemeClr val="tx1"/>
            </a:solidFill>
            <a:round/>
            <a:headEnd/>
            <a:tailEnd/>
          </a:ln>
        </p:spPr>
        <p:txBody>
          <a:bodyPr wrap="none" anchor="ctr"/>
          <a:lstStyle/>
          <a:p>
            <a:endParaRPr lang="en-US"/>
          </a:p>
        </p:txBody>
      </p:sp>
      <p:sp>
        <p:nvSpPr>
          <p:cNvPr id="26" name="Text Box 28"/>
          <p:cNvSpPr txBox="1">
            <a:spLocks noChangeArrowheads="1"/>
          </p:cNvSpPr>
          <p:nvPr/>
        </p:nvSpPr>
        <p:spPr bwMode="auto">
          <a:xfrm>
            <a:off x="1905000" y="5486400"/>
            <a:ext cx="5486400" cy="457200"/>
          </a:xfrm>
          <a:prstGeom prst="rect">
            <a:avLst/>
          </a:prstGeom>
          <a:noFill/>
          <a:ln w="9525">
            <a:noFill/>
            <a:miter lim="800000"/>
            <a:headEnd/>
            <a:tailEnd/>
          </a:ln>
        </p:spPr>
        <p:txBody>
          <a:bodyPr>
            <a:spAutoFit/>
          </a:bodyPr>
          <a:lstStyle/>
          <a:p>
            <a:pPr algn="ctr">
              <a:spcBef>
                <a:spcPct val="50000"/>
              </a:spcBef>
            </a:pPr>
            <a:r>
              <a:rPr lang="en-US">
                <a:latin typeface="Trebuchet MS" pitchFamily="34" charset="0"/>
                <a:cs typeface="Times New Roman" pitchFamily="18" charset="0"/>
              </a:rPr>
              <a:t>Brand </a:t>
            </a:r>
            <a:r>
              <a:rPr lang="en-US">
                <a:latin typeface="Helvetica" charset="0"/>
                <a:cs typeface="Times New Roman" pitchFamily="18" charset="0"/>
              </a:rPr>
              <a:t>Awareness</a:t>
            </a:r>
            <a:endParaRPr lang="en-US">
              <a:solidFill>
                <a:srgbClr val="FFFFFF"/>
              </a:solidFill>
              <a:latin typeface="Trebuchet MS" pitchFamily="34" charset="0"/>
              <a:cs typeface="Times New Roman" pitchFamily="18" charset="0"/>
            </a:endParaRPr>
          </a:p>
        </p:txBody>
      </p:sp>
      <p:sp>
        <p:nvSpPr>
          <p:cNvPr id="27" name="Text Box 11"/>
          <p:cNvSpPr txBox="1">
            <a:spLocks noChangeArrowheads="1"/>
          </p:cNvSpPr>
          <p:nvPr/>
        </p:nvSpPr>
        <p:spPr bwMode="auto">
          <a:xfrm>
            <a:off x="3048000" y="3810000"/>
            <a:ext cx="3429000" cy="396875"/>
          </a:xfrm>
          <a:prstGeom prst="rect">
            <a:avLst/>
          </a:prstGeom>
          <a:noFill/>
          <a:ln w="9525">
            <a:noFill/>
            <a:miter lim="800000"/>
            <a:headEnd/>
            <a:tailEnd/>
          </a:ln>
        </p:spPr>
        <p:txBody>
          <a:bodyPr>
            <a:spAutoFit/>
          </a:bodyPr>
          <a:lstStyle/>
          <a:p>
            <a:pPr>
              <a:spcBef>
                <a:spcPct val="50000"/>
              </a:spcBef>
            </a:pPr>
            <a:r>
              <a:rPr lang="en-US" sz="2000" dirty="0">
                <a:latin typeface="Helvetica" charset="0"/>
                <a:cs typeface="Times New Roman" pitchFamily="18" charset="0"/>
              </a:rPr>
              <a:t>List Member/Community</a:t>
            </a:r>
            <a:endParaRPr lang="en-US" sz="2000" dirty="0">
              <a:solidFill>
                <a:schemeClr val="tx2"/>
              </a:solidFill>
              <a:latin typeface="Trebuchet MS" pitchFamily="34" charset="0"/>
              <a:cs typeface="Times New Roman" pitchFamily="18" charset="0"/>
            </a:endParaRPr>
          </a:p>
        </p:txBody>
      </p:sp>
      <p:sp>
        <p:nvSpPr>
          <p:cNvPr id="28" name="Text Box 19"/>
          <p:cNvSpPr txBox="1">
            <a:spLocks noChangeArrowheads="1"/>
          </p:cNvSpPr>
          <p:nvPr/>
        </p:nvSpPr>
        <p:spPr bwMode="auto">
          <a:xfrm>
            <a:off x="6705600" y="4724400"/>
            <a:ext cx="2479675" cy="584200"/>
          </a:xfrm>
          <a:prstGeom prst="rect">
            <a:avLst/>
          </a:prstGeom>
          <a:solidFill>
            <a:srgbClr val="C0C0C0"/>
          </a:solidFill>
          <a:ln w="9525">
            <a:noFill/>
            <a:miter lim="800000"/>
            <a:headEnd/>
            <a:tailEnd/>
          </a:ln>
        </p:spPr>
        <p:txBody>
          <a:bodyPr wrap="none">
            <a:spAutoFit/>
          </a:bodyPr>
          <a:lstStyle/>
          <a:p>
            <a:r>
              <a:rPr lang="en-US" sz="1600" b="1" dirty="0">
                <a:latin typeface="Helvetica" charset="0"/>
                <a:cs typeface="Times New Roman" pitchFamily="18" charset="0"/>
              </a:rPr>
              <a:t>Search/PR/</a:t>
            </a:r>
            <a:r>
              <a:rPr lang="en-US" sz="1600" b="1" dirty="0" err="1">
                <a:latin typeface="Helvetica" charset="0"/>
                <a:cs typeface="Times New Roman" pitchFamily="18" charset="0"/>
              </a:rPr>
              <a:t>Mktg</a:t>
            </a:r>
            <a:r>
              <a:rPr lang="en-US" sz="1600" b="1" dirty="0">
                <a:latin typeface="Helvetica" charset="0"/>
                <a:cs typeface="Times New Roman" pitchFamily="18" charset="0"/>
              </a:rPr>
              <a:t>/Events</a:t>
            </a:r>
          </a:p>
          <a:p>
            <a:r>
              <a:rPr lang="en-US" sz="1600" b="1" dirty="0" smtClean="0">
                <a:latin typeface="Helvetica" charset="0"/>
                <a:cs typeface="Times New Roman" pitchFamily="18" charset="0"/>
              </a:rPr>
              <a:t>Drive Web </a:t>
            </a:r>
            <a:r>
              <a:rPr lang="en-US" sz="1600" b="1" dirty="0">
                <a:latin typeface="Helvetica" charset="0"/>
                <a:cs typeface="Times New Roman" pitchFamily="18" charset="0"/>
              </a:rPr>
              <a:t>Traffic </a:t>
            </a:r>
            <a:endParaRPr lang="en-US" sz="1600" b="1" dirty="0">
              <a:latin typeface="Trebuchet MS" pitchFamily="34" charset="0"/>
              <a:cs typeface="Times New Roman" pitchFamily="18" charset="0"/>
            </a:endParaRPr>
          </a:p>
        </p:txBody>
      </p:sp>
      <p:sp>
        <p:nvSpPr>
          <p:cNvPr id="29" name="Rectangle 28"/>
          <p:cNvSpPr/>
          <p:nvPr/>
        </p:nvSpPr>
        <p:spPr>
          <a:xfrm>
            <a:off x="228600" y="3505200"/>
            <a:ext cx="914400" cy="923330"/>
          </a:xfrm>
          <a:prstGeom prst="rect">
            <a:avLst/>
          </a:prstGeom>
        </p:spPr>
        <p:txBody>
          <a:bodyPr wrap="square">
            <a:spAutoFit/>
          </a:bodyPr>
          <a:lstStyle/>
          <a:p>
            <a:pPr>
              <a:spcBef>
                <a:spcPct val="50000"/>
              </a:spcBef>
            </a:pPr>
            <a:r>
              <a:rPr lang="en-US" dirty="0" smtClean="0">
                <a:solidFill>
                  <a:schemeClr val="bg1"/>
                </a:solidFill>
                <a:latin typeface="Helvetica" charset="0"/>
                <a:cs typeface="Times New Roman" pitchFamily="18" charset="0"/>
              </a:rPr>
              <a:t>Points</a:t>
            </a:r>
            <a:br>
              <a:rPr lang="en-US" dirty="0" smtClean="0">
                <a:solidFill>
                  <a:schemeClr val="bg1"/>
                </a:solidFill>
                <a:latin typeface="Helvetica" charset="0"/>
                <a:cs typeface="Times New Roman" pitchFamily="18" charset="0"/>
              </a:rPr>
            </a:br>
            <a:r>
              <a:rPr lang="en-US" dirty="0" smtClean="0">
                <a:solidFill>
                  <a:schemeClr val="bg1"/>
                </a:solidFill>
                <a:latin typeface="Helvetica" charset="0"/>
                <a:cs typeface="Times New Roman" pitchFamily="18" charset="0"/>
              </a:rPr>
              <a:t>of</a:t>
            </a:r>
            <a:br>
              <a:rPr lang="en-US" dirty="0" smtClean="0">
                <a:solidFill>
                  <a:schemeClr val="bg1"/>
                </a:solidFill>
                <a:latin typeface="Helvetica" charset="0"/>
                <a:cs typeface="Times New Roman" pitchFamily="18" charset="0"/>
              </a:rPr>
            </a:br>
            <a:r>
              <a:rPr lang="en-US" dirty="0" smtClean="0">
                <a:solidFill>
                  <a:schemeClr val="bg1"/>
                </a:solidFill>
                <a:latin typeface="Helvetica" charset="0"/>
                <a:cs typeface="Times New Roman" pitchFamily="18" charset="0"/>
              </a:rPr>
              <a:t>Entry</a:t>
            </a:r>
            <a:endParaRPr lang="en-US" dirty="0">
              <a:solidFill>
                <a:schemeClr val="bg1"/>
              </a:solidFill>
              <a:latin typeface="Trebuchet MS" pitchFamily="34" charset="0"/>
              <a:cs typeface="Times New Roman" pitchFamily="18" charset="0"/>
            </a:endParaRPr>
          </a:p>
        </p:txBody>
      </p:sp>
      <p:sp>
        <p:nvSpPr>
          <p:cNvPr id="30" name="TextBox 26"/>
          <p:cNvSpPr txBox="1">
            <a:spLocks noChangeArrowheads="1"/>
          </p:cNvSpPr>
          <p:nvPr/>
        </p:nvSpPr>
        <p:spPr bwMode="auto">
          <a:xfrm>
            <a:off x="1524000" y="6324601"/>
            <a:ext cx="6629400" cy="584775"/>
          </a:xfrm>
          <a:prstGeom prst="rect">
            <a:avLst/>
          </a:prstGeom>
          <a:noFill/>
          <a:ln w="9525">
            <a:noFill/>
            <a:miter lim="800000"/>
            <a:headEnd/>
            <a:tailEnd/>
          </a:ln>
        </p:spPr>
        <p:txBody>
          <a:bodyPr wrap="square">
            <a:spAutoFit/>
          </a:bodyPr>
          <a:lstStyle/>
          <a:p>
            <a:r>
              <a:rPr lang="en-US" sz="1400" dirty="0">
                <a:solidFill>
                  <a:schemeClr val="bg1"/>
                </a:solidFill>
              </a:rPr>
              <a:t>Framework for Integrated Online Marketing, Communications, and Fundraising</a:t>
            </a:r>
          </a:p>
          <a:p>
            <a:endParaRPr lang="en-US" dirty="0"/>
          </a:p>
        </p:txBody>
      </p:sp>
    </p:spTree>
    <p:extLst>
      <p:ext uri="{BB962C8B-B14F-4D97-AF65-F5344CB8AC3E}">
        <p14:creationId xmlns:p14="http://schemas.microsoft.com/office/powerpoint/2010/main" val="1378577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96B5BB-1486-4804-A815-835EB8A93D6F}" type="slidenum">
              <a:rPr lang="en-US" smtClean="0"/>
              <a:pPr/>
              <a:t>24</a:t>
            </a:fld>
            <a:endParaRPr lang="en-US"/>
          </a:p>
        </p:txBody>
      </p:sp>
      <p:sp>
        <p:nvSpPr>
          <p:cNvPr id="5" name="Content Placeholder 2"/>
          <p:cNvSpPr txBox="1">
            <a:spLocks/>
          </p:cNvSpPr>
          <p:nvPr/>
        </p:nvSpPr>
        <p:spPr>
          <a:xfrm>
            <a:off x="457200" y="381000"/>
            <a:ext cx="8229600" cy="6477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bg1"/>
                </a:solidFill>
                <a:effectLst/>
                <a:uLnTx/>
                <a:uFillTx/>
                <a:latin typeface="Sabon MT"/>
              </a:rPr>
              <a:t>Drive emotional impact by integrating </a:t>
            </a:r>
            <a:r>
              <a:rPr kumimoji="0" lang="en-US" sz="3200" b="1" i="0" u="none" strike="noStrike" kern="1200" cap="none" spc="0" normalizeH="0" baseline="0" noProof="0" dirty="0" err="1" smtClean="0">
                <a:ln>
                  <a:noFill/>
                </a:ln>
                <a:solidFill>
                  <a:schemeClr val="bg1"/>
                </a:solidFill>
                <a:effectLst/>
                <a:uLnTx/>
                <a:uFillTx/>
                <a:latin typeface="Sabon MT"/>
              </a:rPr>
              <a:t>siloed</a:t>
            </a:r>
            <a:r>
              <a:rPr kumimoji="0" lang="en-US" sz="3200" b="1" i="0" u="none" strike="noStrike" kern="1200" cap="none" spc="0" normalizeH="0" baseline="0" noProof="0" dirty="0" smtClean="0">
                <a:ln>
                  <a:noFill/>
                </a:ln>
                <a:solidFill>
                  <a:schemeClr val="bg1"/>
                </a:solidFill>
                <a:effectLst/>
                <a:uLnTx/>
                <a:uFillTx/>
                <a:latin typeface="Sabon MT"/>
              </a:rPr>
              <a:t> touch-points in one holistic experience model with digital at the nexus.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bg1"/>
                </a:solidFill>
                <a:effectLst/>
                <a:uLnTx/>
                <a:uFillTx/>
                <a:latin typeface="Sabon MT"/>
              </a:rPr>
              <a:t>Each channel has its particular strengths, but by defining digital as the nexus of the channel experience and driving all actions to digital, organizations not only see operational efficiencies, but also take further advantage of digital’s strength as a way to offer a cascade of potential actions.</a:t>
            </a:r>
            <a:endParaRPr kumimoji="0" lang="en-US" sz="3200" b="1" i="0" u="none" strike="noStrike" kern="1200" cap="none" spc="0" normalizeH="0" baseline="0" noProof="0" dirty="0">
              <a:ln>
                <a:noFill/>
              </a:ln>
              <a:solidFill>
                <a:schemeClr val="bg1"/>
              </a:solidFill>
              <a:effectLst/>
              <a:uLnTx/>
              <a:uFillTx/>
              <a:latin typeface="Sabon M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0"/>
            <a:ext cx="7924800" cy="1938992"/>
          </a:xfrm>
          <a:prstGeom prst="rect">
            <a:avLst/>
          </a:prstGeom>
        </p:spPr>
        <p:txBody>
          <a:bodyPr wrap="square">
            <a:spAutoFit/>
          </a:bodyPr>
          <a:lstStyle/>
          <a:p>
            <a:r>
              <a:rPr lang="en-US" sz="3000" dirty="0" err="1" smtClean="0">
                <a:solidFill>
                  <a:schemeClr val="bg1"/>
                </a:solidFill>
                <a:latin typeface="Sabon MT"/>
              </a:rPr>
              <a:t>Touchpoints</a:t>
            </a:r>
            <a:r>
              <a:rPr lang="en-US" sz="3000" dirty="0" smtClean="0">
                <a:solidFill>
                  <a:schemeClr val="bg1"/>
                </a:solidFill>
                <a:latin typeface="Sabon MT"/>
              </a:rPr>
              <a:t> drive users closer – or push them away – as they engage with you through the “Constituent Relationship Lifecycle”</a:t>
            </a:r>
            <a:endParaRPr lang="en-US" sz="3000" dirty="0">
              <a:solidFill>
                <a:schemeClr val="bg1"/>
              </a:solidFill>
              <a:latin typeface="Sabon MT"/>
            </a:endParaRPr>
          </a:p>
        </p:txBody>
      </p:sp>
      <p:sp>
        <p:nvSpPr>
          <p:cNvPr id="5" name="Rectangle 16"/>
          <p:cNvSpPr txBox="1">
            <a:spLocks noChangeArrowheads="1"/>
          </p:cNvSpPr>
          <p:nvPr/>
        </p:nvSpPr>
        <p:spPr>
          <a:xfrm>
            <a:off x="609600" y="2209800"/>
            <a:ext cx="8229600" cy="23161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Sabon MT"/>
              </a:rPr>
              <a:t>Pre-Donation </a:t>
            </a:r>
            <a:r>
              <a:rPr kumimoji="0" lang="en-US" sz="2800" b="1" i="0" u="none" strike="noStrike" kern="1200" cap="none" spc="0" normalizeH="0" baseline="0" noProof="0" dirty="0" smtClean="0">
                <a:ln>
                  <a:noFill/>
                </a:ln>
                <a:solidFill>
                  <a:schemeClr val="bg1"/>
                </a:solidFill>
                <a:effectLst/>
                <a:uLnTx/>
                <a:uFillTx/>
                <a:latin typeface="Sabon MT"/>
                <a:sym typeface="Wingdings" pitchFamily="2" charset="2"/>
              </a:rPr>
              <a:t>    </a:t>
            </a:r>
            <a:r>
              <a:rPr kumimoji="0" lang="en-US" sz="2800" b="1" i="0" u="none" strike="noStrike" kern="1200" cap="none" spc="0" normalizeH="0" baseline="0" noProof="0" dirty="0" smtClean="0">
                <a:ln>
                  <a:noFill/>
                </a:ln>
                <a:solidFill>
                  <a:schemeClr val="bg1"/>
                </a:solidFill>
                <a:effectLst/>
                <a:uLnTx/>
                <a:uFillTx/>
                <a:latin typeface="Sabon MT"/>
              </a:rPr>
              <a:t>Donation </a:t>
            </a:r>
            <a:r>
              <a:rPr kumimoji="0" lang="en-US" sz="2800" b="1" i="0" u="none" strike="noStrike" kern="1200" cap="none" spc="0" normalizeH="0" baseline="0" noProof="0" dirty="0" smtClean="0">
                <a:ln>
                  <a:noFill/>
                </a:ln>
                <a:solidFill>
                  <a:schemeClr val="bg1"/>
                </a:solidFill>
                <a:effectLst/>
                <a:uLnTx/>
                <a:uFillTx/>
                <a:latin typeface="Sabon MT"/>
                <a:sym typeface="Wingdings" pitchFamily="2" charset="2"/>
              </a:rPr>
              <a:t>   </a:t>
            </a:r>
            <a:r>
              <a:rPr kumimoji="0" lang="en-US" sz="2800" b="1" i="0" u="none" strike="noStrike" kern="1200" cap="none" spc="0" normalizeH="0" baseline="0" noProof="0" dirty="0" smtClean="0">
                <a:ln>
                  <a:noFill/>
                </a:ln>
                <a:solidFill>
                  <a:schemeClr val="bg1"/>
                </a:solidFill>
                <a:effectLst/>
                <a:uLnTx/>
                <a:uFillTx/>
                <a:latin typeface="Sabon MT"/>
              </a:rPr>
              <a:t>Post-Donation</a:t>
            </a:r>
          </a:p>
        </p:txBody>
      </p:sp>
      <p:sp>
        <p:nvSpPr>
          <p:cNvPr id="6" name="Oval 5"/>
          <p:cNvSpPr>
            <a:spLocks noChangeArrowheads="1"/>
          </p:cNvSpPr>
          <p:nvPr/>
        </p:nvSpPr>
        <p:spPr bwMode="auto">
          <a:xfrm>
            <a:off x="3886200" y="2941638"/>
            <a:ext cx="1295400" cy="1219200"/>
          </a:xfrm>
          <a:prstGeom prst="ellipse">
            <a:avLst/>
          </a:prstGeom>
          <a:noFill/>
          <a:ln w="9525">
            <a:solidFill>
              <a:srgbClr val="FF9900"/>
            </a:solidFill>
            <a:round/>
            <a:headEnd/>
            <a:tailEnd/>
          </a:ln>
        </p:spPr>
        <p:txBody>
          <a:bodyPr wrap="none" anchor="ctr"/>
          <a:lstStyle/>
          <a:p>
            <a:pPr algn="ctr"/>
            <a:r>
              <a:rPr lang="en-US" sz="1200"/>
              <a:t>Selection</a:t>
            </a:r>
          </a:p>
        </p:txBody>
      </p:sp>
      <p:sp>
        <p:nvSpPr>
          <p:cNvPr id="7" name="Oval 7"/>
          <p:cNvSpPr>
            <a:spLocks noChangeArrowheads="1"/>
          </p:cNvSpPr>
          <p:nvPr/>
        </p:nvSpPr>
        <p:spPr bwMode="auto">
          <a:xfrm>
            <a:off x="1600200" y="2941638"/>
            <a:ext cx="1295400" cy="1219200"/>
          </a:xfrm>
          <a:prstGeom prst="ellipse">
            <a:avLst/>
          </a:prstGeom>
          <a:noFill/>
          <a:ln w="9525">
            <a:solidFill>
              <a:schemeClr val="tx1"/>
            </a:solidFill>
            <a:round/>
            <a:headEnd/>
            <a:tailEnd/>
          </a:ln>
        </p:spPr>
        <p:txBody>
          <a:bodyPr wrap="none" anchor="ctr"/>
          <a:lstStyle/>
          <a:p>
            <a:pPr algn="ctr"/>
            <a:r>
              <a:rPr lang="en-US" sz="1200"/>
              <a:t>Knowledge</a:t>
            </a:r>
          </a:p>
        </p:txBody>
      </p:sp>
      <p:sp>
        <p:nvSpPr>
          <p:cNvPr id="8" name="Oval 9"/>
          <p:cNvSpPr>
            <a:spLocks noChangeArrowheads="1"/>
          </p:cNvSpPr>
          <p:nvPr/>
        </p:nvSpPr>
        <p:spPr bwMode="auto">
          <a:xfrm>
            <a:off x="2743200" y="2941638"/>
            <a:ext cx="1295400" cy="1219200"/>
          </a:xfrm>
          <a:prstGeom prst="ellipse">
            <a:avLst/>
          </a:prstGeom>
          <a:noFill/>
          <a:ln w="9525">
            <a:solidFill>
              <a:schemeClr val="tx1"/>
            </a:solidFill>
            <a:round/>
            <a:headEnd/>
            <a:tailEnd/>
          </a:ln>
        </p:spPr>
        <p:txBody>
          <a:bodyPr wrap="none" anchor="ctr"/>
          <a:lstStyle/>
          <a:p>
            <a:pPr algn="ctr"/>
            <a:r>
              <a:rPr lang="en-US" sz="1200"/>
              <a:t>Consideration</a:t>
            </a:r>
          </a:p>
        </p:txBody>
      </p:sp>
      <p:sp>
        <p:nvSpPr>
          <p:cNvPr id="9" name="Oval 10"/>
          <p:cNvSpPr>
            <a:spLocks noChangeArrowheads="1"/>
          </p:cNvSpPr>
          <p:nvPr/>
        </p:nvSpPr>
        <p:spPr bwMode="auto">
          <a:xfrm>
            <a:off x="457200" y="2941638"/>
            <a:ext cx="1295400" cy="1219200"/>
          </a:xfrm>
          <a:prstGeom prst="ellipse">
            <a:avLst/>
          </a:prstGeom>
          <a:noFill/>
          <a:ln w="9525">
            <a:solidFill>
              <a:schemeClr val="tx1"/>
            </a:solidFill>
            <a:round/>
            <a:headEnd/>
            <a:tailEnd/>
          </a:ln>
        </p:spPr>
        <p:txBody>
          <a:bodyPr wrap="none" anchor="ctr"/>
          <a:lstStyle/>
          <a:p>
            <a:pPr algn="ctr"/>
            <a:r>
              <a:rPr lang="en-US" sz="1200"/>
              <a:t>Awareness</a:t>
            </a:r>
          </a:p>
        </p:txBody>
      </p:sp>
      <p:sp>
        <p:nvSpPr>
          <p:cNvPr id="10" name="Oval 12"/>
          <p:cNvSpPr>
            <a:spLocks noChangeArrowheads="1"/>
          </p:cNvSpPr>
          <p:nvPr/>
        </p:nvSpPr>
        <p:spPr bwMode="auto">
          <a:xfrm>
            <a:off x="4953000" y="2941638"/>
            <a:ext cx="1295400" cy="1219200"/>
          </a:xfrm>
          <a:prstGeom prst="ellipse">
            <a:avLst/>
          </a:prstGeom>
          <a:noFill/>
          <a:ln w="9525">
            <a:solidFill>
              <a:schemeClr val="tx1"/>
            </a:solidFill>
            <a:round/>
            <a:headEnd/>
            <a:tailEnd/>
          </a:ln>
        </p:spPr>
        <p:txBody>
          <a:bodyPr wrap="none" anchor="ctr"/>
          <a:lstStyle/>
          <a:p>
            <a:pPr algn="ctr"/>
            <a:r>
              <a:rPr lang="en-US" sz="1200"/>
              <a:t>Satisfaction</a:t>
            </a:r>
          </a:p>
        </p:txBody>
      </p:sp>
      <p:sp>
        <p:nvSpPr>
          <p:cNvPr id="11" name="Oval 13"/>
          <p:cNvSpPr>
            <a:spLocks noChangeArrowheads="1"/>
          </p:cNvSpPr>
          <p:nvPr/>
        </p:nvSpPr>
        <p:spPr bwMode="auto">
          <a:xfrm>
            <a:off x="6019800" y="2941638"/>
            <a:ext cx="1295400" cy="1219200"/>
          </a:xfrm>
          <a:prstGeom prst="ellipse">
            <a:avLst/>
          </a:prstGeom>
          <a:noFill/>
          <a:ln w="9525">
            <a:solidFill>
              <a:schemeClr val="tx1"/>
            </a:solidFill>
            <a:round/>
            <a:headEnd/>
            <a:tailEnd/>
          </a:ln>
        </p:spPr>
        <p:txBody>
          <a:bodyPr wrap="none" anchor="ctr"/>
          <a:lstStyle/>
          <a:p>
            <a:pPr algn="ctr"/>
            <a:r>
              <a:rPr lang="en-US" sz="1200"/>
              <a:t>Loyalty</a:t>
            </a:r>
          </a:p>
        </p:txBody>
      </p:sp>
      <p:sp>
        <p:nvSpPr>
          <p:cNvPr id="12" name="Oval 14"/>
          <p:cNvSpPr>
            <a:spLocks noChangeArrowheads="1"/>
          </p:cNvSpPr>
          <p:nvPr/>
        </p:nvSpPr>
        <p:spPr bwMode="auto">
          <a:xfrm>
            <a:off x="7162800" y="2941638"/>
            <a:ext cx="1295400" cy="1219200"/>
          </a:xfrm>
          <a:prstGeom prst="ellipse">
            <a:avLst/>
          </a:prstGeom>
          <a:noFill/>
          <a:ln w="9525">
            <a:solidFill>
              <a:schemeClr val="tx1"/>
            </a:solidFill>
            <a:round/>
            <a:headEnd/>
            <a:tailEnd/>
          </a:ln>
        </p:spPr>
        <p:txBody>
          <a:bodyPr wrap="none" anchor="ctr"/>
          <a:lstStyle/>
          <a:p>
            <a:pPr algn="ctr"/>
            <a:r>
              <a:rPr lang="en-US" sz="1200" dirty="0"/>
              <a:t>Advocacy</a:t>
            </a:r>
          </a:p>
        </p:txBody>
      </p:sp>
      <p:sp>
        <p:nvSpPr>
          <p:cNvPr id="13" name="AutoShape 22"/>
          <p:cNvSpPr>
            <a:spLocks/>
          </p:cNvSpPr>
          <p:nvPr/>
        </p:nvSpPr>
        <p:spPr bwMode="auto">
          <a:xfrm>
            <a:off x="1371600" y="6019800"/>
            <a:ext cx="914400" cy="609600"/>
          </a:xfrm>
          <a:prstGeom prst="borderCallout2">
            <a:avLst>
              <a:gd name="adj1" fmla="val 18750"/>
              <a:gd name="adj2" fmla="val -8333"/>
              <a:gd name="adj3" fmla="val 18750"/>
              <a:gd name="adj4" fmla="val -16843"/>
              <a:gd name="adj5" fmla="val -304167"/>
              <a:gd name="adj6" fmla="val -26912"/>
            </a:avLst>
          </a:prstGeom>
          <a:solidFill>
            <a:srgbClr val="FF9900"/>
          </a:solidFill>
          <a:ln w="9525">
            <a:solidFill>
              <a:schemeClr val="tx1"/>
            </a:solidFill>
            <a:miter lim="800000"/>
            <a:headEnd/>
            <a:tailEnd/>
          </a:ln>
        </p:spPr>
        <p:txBody>
          <a:bodyPr anchor="ctr"/>
          <a:lstStyle/>
          <a:p>
            <a:pPr algn="ctr"/>
            <a:r>
              <a:rPr lang="en-US" sz="1400" b="1"/>
              <a:t>Google AdWord</a:t>
            </a:r>
          </a:p>
        </p:txBody>
      </p:sp>
      <p:sp>
        <p:nvSpPr>
          <p:cNvPr id="14" name="AutoShape 23"/>
          <p:cNvSpPr>
            <a:spLocks/>
          </p:cNvSpPr>
          <p:nvPr/>
        </p:nvSpPr>
        <p:spPr bwMode="auto">
          <a:xfrm>
            <a:off x="3124200" y="5715000"/>
            <a:ext cx="914400" cy="609600"/>
          </a:xfrm>
          <a:prstGeom prst="borderCallout2">
            <a:avLst>
              <a:gd name="adj1" fmla="val 18750"/>
              <a:gd name="adj2" fmla="val -8333"/>
              <a:gd name="adj3" fmla="val 18750"/>
              <a:gd name="adj4" fmla="val -52954"/>
              <a:gd name="adj5" fmla="val -259116"/>
              <a:gd name="adj6" fmla="val -99653"/>
            </a:avLst>
          </a:prstGeom>
          <a:solidFill>
            <a:srgbClr val="FF9900"/>
          </a:solidFill>
          <a:ln w="9525">
            <a:solidFill>
              <a:schemeClr val="tx1"/>
            </a:solidFill>
            <a:miter lim="800000"/>
            <a:headEnd/>
            <a:tailEnd/>
          </a:ln>
        </p:spPr>
        <p:txBody>
          <a:bodyPr anchor="ctr"/>
          <a:lstStyle/>
          <a:p>
            <a:pPr algn="ctr"/>
            <a:r>
              <a:rPr lang="en-US" sz="1400" b="1"/>
              <a:t>Website Visit</a:t>
            </a:r>
          </a:p>
        </p:txBody>
      </p:sp>
      <p:sp>
        <p:nvSpPr>
          <p:cNvPr id="15" name="AutoShape 24"/>
          <p:cNvSpPr>
            <a:spLocks/>
          </p:cNvSpPr>
          <p:nvPr/>
        </p:nvSpPr>
        <p:spPr bwMode="auto">
          <a:xfrm>
            <a:off x="4419600" y="5257800"/>
            <a:ext cx="914400" cy="609600"/>
          </a:xfrm>
          <a:prstGeom prst="borderCallout2">
            <a:avLst>
              <a:gd name="adj1" fmla="val 18750"/>
              <a:gd name="adj2" fmla="val -8333"/>
              <a:gd name="adj3" fmla="val 18750"/>
              <a:gd name="adj4" fmla="val -24134"/>
              <a:gd name="adj5" fmla="val -175782"/>
              <a:gd name="adj6" fmla="val -105037"/>
            </a:avLst>
          </a:prstGeom>
          <a:solidFill>
            <a:srgbClr val="FF9900"/>
          </a:solidFill>
          <a:ln w="9525">
            <a:solidFill>
              <a:schemeClr val="tx1"/>
            </a:solidFill>
            <a:miter lim="800000"/>
            <a:headEnd/>
            <a:tailEnd/>
          </a:ln>
        </p:spPr>
        <p:txBody>
          <a:bodyPr anchor="ctr"/>
          <a:lstStyle/>
          <a:p>
            <a:pPr algn="ctr"/>
            <a:r>
              <a:rPr lang="en-US" sz="1400" b="1"/>
              <a:t>Video Story</a:t>
            </a:r>
          </a:p>
        </p:txBody>
      </p:sp>
      <p:sp>
        <p:nvSpPr>
          <p:cNvPr id="16" name="AutoShape 25"/>
          <p:cNvSpPr>
            <a:spLocks/>
          </p:cNvSpPr>
          <p:nvPr/>
        </p:nvSpPr>
        <p:spPr bwMode="auto">
          <a:xfrm>
            <a:off x="5486400" y="4724400"/>
            <a:ext cx="990600" cy="609600"/>
          </a:xfrm>
          <a:prstGeom prst="borderCallout2">
            <a:avLst>
              <a:gd name="adj1" fmla="val 18750"/>
              <a:gd name="adj2" fmla="val -7694"/>
              <a:gd name="adj3" fmla="val 18750"/>
              <a:gd name="adj4" fmla="val -22917"/>
              <a:gd name="adj5" fmla="val -93231"/>
              <a:gd name="adj6" fmla="val -100963"/>
            </a:avLst>
          </a:prstGeom>
          <a:solidFill>
            <a:srgbClr val="FF9900"/>
          </a:solidFill>
          <a:ln w="9525">
            <a:solidFill>
              <a:schemeClr val="tx1"/>
            </a:solidFill>
            <a:miter lim="800000"/>
            <a:headEnd/>
            <a:tailEnd/>
          </a:ln>
        </p:spPr>
        <p:txBody>
          <a:bodyPr anchor="ctr"/>
          <a:lstStyle/>
          <a:p>
            <a:pPr algn="ctr"/>
            <a:r>
              <a:rPr lang="en-US" sz="1400" b="1"/>
              <a:t>Online Donation</a:t>
            </a:r>
          </a:p>
        </p:txBody>
      </p:sp>
      <p:sp>
        <p:nvSpPr>
          <p:cNvPr id="17" name="AutoShape 26"/>
          <p:cNvSpPr>
            <a:spLocks/>
          </p:cNvSpPr>
          <p:nvPr/>
        </p:nvSpPr>
        <p:spPr bwMode="auto">
          <a:xfrm>
            <a:off x="6629400" y="4419600"/>
            <a:ext cx="990600" cy="762000"/>
          </a:xfrm>
          <a:prstGeom prst="borderCallout2">
            <a:avLst>
              <a:gd name="adj1" fmla="val 15000"/>
              <a:gd name="adj2" fmla="val -7694"/>
              <a:gd name="adj3" fmla="val 15000"/>
              <a:gd name="adj4" fmla="val -21634"/>
              <a:gd name="adj5" fmla="val -34583"/>
              <a:gd name="adj6" fmla="val -93269"/>
            </a:avLst>
          </a:prstGeom>
          <a:solidFill>
            <a:srgbClr val="FF9900"/>
          </a:solidFill>
          <a:ln w="9525">
            <a:solidFill>
              <a:schemeClr val="tx1"/>
            </a:solidFill>
            <a:miter lim="800000"/>
            <a:headEnd/>
            <a:tailEnd/>
          </a:ln>
        </p:spPr>
        <p:txBody>
          <a:bodyPr anchor="ctr"/>
          <a:lstStyle/>
          <a:p>
            <a:pPr algn="ctr"/>
            <a:r>
              <a:rPr lang="en-US" sz="1400" b="1"/>
              <a:t>Thank You Email</a:t>
            </a:r>
          </a:p>
        </p:txBody>
      </p:sp>
      <p:sp>
        <p:nvSpPr>
          <p:cNvPr id="18" name="AutoShape 27"/>
          <p:cNvSpPr>
            <a:spLocks/>
          </p:cNvSpPr>
          <p:nvPr/>
        </p:nvSpPr>
        <p:spPr bwMode="auto">
          <a:xfrm>
            <a:off x="7924800" y="4419600"/>
            <a:ext cx="1066800" cy="762000"/>
          </a:xfrm>
          <a:prstGeom prst="borderCallout2">
            <a:avLst>
              <a:gd name="adj1" fmla="val 15000"/>
              <a:gd name="adj2" fmla="val -7144"/>
              <a:gd name="adj3" fmla="val 15000"/>
              <a:gd name="adj4" fmla="val -16667"/>
              <a:gd name="adj5" fmla="val -72083"/>
              <a:gd name="adj6" fmla="val -65773"/>
            </a:avLst>
          </a:prstGeom>
          <a:solidFill>
            <a:srgbClr val="FF9900"/>
          </a:solidFill>
          <a:ln w="9525">
            <a:solidFill>
              <a:schemeClr val="tx1"/>
            </a:solidFill>
            <a:miter lim="800000"/>
            <a:headEnd/>
            <a:tailEnd/>
          </a:ln>
        </p:spPr>
        <p:txBody>
          <a:bodyPr anchor="ctr"/>
          <a:lstStyle/>
          <a:p>
            <a:pPr algn="ctr"/>
            <a:r>
              <a:rPr lang="en-US" sz="1400" b="1"/>
              <a:t>Email Marketing</a:t>
            </a:r>
          </a:p>
        </p:txBody>
      </p:sp>
    </p:spTree>
    <p:extLst>
      <p:ext uri="{BB962C8B-B14F-4D97-AF65-F5344CB8AC3E}">
        <p14:creationId xmlns:p14="http://schemas.microsoft.com/office/powerpoint/2010/main" val="404188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additive="base">
                                        <p:cTn id="4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 presetClass="entr" presetSubtype="1" fill="hold" grpId="0" nodeType="afterEffect">
                                  <p:stCondLst>
                                    <p:cond delay="50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0-#ppt_h/2"/>
                                          </p:val>
                                        </p:tav>
                                        <p:tav tm="100000">
                                          <p:val>
                                            <p:strVal val="#ppt_y"/>
                                          </p:val>
                                        </p:tav>
                                      </p:tavLst>
                                    </p:anim>
                                  </p:childTnLst>
                                </p:cTn>
                              </p:par>
                            </p:childTnLst>
                          </p:cTn>
                        </p:par>
                        <p:par>
                          <p:cTn id="55" fill="hold">
                            <p:stCondLst>
                              <p:cond delay="1500"/>
                            </p:stCondLst>
                            <p:childTnLst>
                              <p:par>
                                <p:cTn id="56" presetID="2" presetClass="entr" presetSubtype="1" fill="hold" grpId="0" nodeType="afterEffect">
                                  <p:stCondLst>
                                    <p:cond delay="50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0-#ppt_h/2"/>
                                          </p:val>
                                        </p:tav>
                                        <p:tav tm="100000">
                                          <p:val>
                                            <p:strVal val="#ppt_y"/>
                                          </p:val>
                                        </p:tav>
                                      </p:tavLst>
                                    </p:anim>
                                  </p:childTnLst>
                                </p:cTn>
                              </p:par>
                            </p:childTnLst>
                          </p:cTn>
                        </p:par>
                        <p:par>
                          <p:cTn id="60" fill="hold">
                            <p:stCondLst>
                              <p:cond delay="2500"/>
                            </p:stCondLst>
                            <p:childTnLst>
                              <p:par>
                                <p:cTn id="61" presetID="2" presetClass="entr" presetSubtype="1" fill="hold" grpId="0" nodeType="afterEffect">
                                  <p:stCondLst>
                                    <p:cond delay="5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0-#ppt_h/2"/>
                                          </p:val>
                                        </p:tav>
                                        <p:tav tm="100000">
                                          <p:val>
                                            <p:strVal val="#ppt_y"/>
                                          </p:val>
                                        </p:tav>
                                      </p:tavLst>
                                    </p:anim>
                                  </p:childTnLst>
                                </p:cTn>
                              </p:par>
                            </p:childTnLst>
                          </p:cTn>
                        </p:par>
                        <p:par>
                          <p:cTn id="65" fill="hold">
                            <p:stCondLst>
                              <p:cond delay="3500"/>
                            </p:stCondLst>
                            <p:childTnLst>
                              <p:par>
                                <p:cTn id="66" presetID="2" presetClass="entr" presetSubtype="1" fill="hold" grpId="0" nodeType="afterEffect">
                                  <p:stCondLst>
                                    <p:cond delay="50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0-#ppt_h/2"/>
                                          </p:val>
                                        </p:tav>
                                        <p:tav tm="100000">
                                          <p:val>
                                            <p:strVal val="#ppt_y"/>
                                          </p:val>
                                        </p:tav>
                                      </p:tavLst>
                                    </p:anim>
                                  </p:childTnLst>
                                </p:cTn>
                              </p:par>
                            </p:childTnLst>
                          </p:cTn>
                        </p:par>
                        <p:par>
                          <p:cTn id="70" fill="hold">
                            <p:stCondLst>
                              <p:cond delay="4500"/>
                            </p:stCondLst>
                            <p:childTnLst>
                              <p:par>
                                <p:cTn id="71" presetID="2" presetClass="entr" presetSubtype="1" fill="hold" grpId="0" nodeType="afterEffect">
                                  <p:stCondLst>
                                    <p:cond delay="50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96B5BB-1486-4804-A815-835EB8A93D6F}" type="slidenum">
              <a:rPr lang="en-US" smtClean="0"/>
              <a:pPr/>
              <a:t>26</a:t>
            </a:fld>
            <a:endParaRPr lang="en-US"/>
          </a:p>
        </p:txBody>
      </p:sp>
      <p:sp>
        <p:nvSpPr>
          <p:cNvPr id="5" name="Rectangle 4"/>
          <p:cNvSpPr/>
          <p:nvPr/>
        </p:nvSpPr>
        <p:spPr>
          <a:xfrm>
            <a:off x="457200" y="381000"/>
            <a:ext cx="8305800" cy="6093976"/>
          </a:xfrm>
          <a:prstGeom prst="rect">
            <a:avLst/>
          </a:prstGeom>
        </p:spPr>
        <p:txBody>
          <a:bodyPr wrap="square">
            <a:spAutoFit/>
          </a:bodyPr>
          <a:lstStyle/>
          <a:p>
            <a:pPr>
              <a:buFont typeface="Arial" pitchFamily="34" charset="0"/>
              <a:buChar char="•"/>
            </a:pPr>
            <a:r>
              <a:rPr lang="en-US" sz="3000" b="1" dirty="0" smtClean="0">
                <a:solidFill>
                  <a:schemeClr val="bg1"/>
                </a:solidFill>
                <a:latin typeface="Sabon MT"/>
              </a:rPr>
              <a:t>The simplicity and focus of a landing page can be further expanded to be in sync with all direct efforts from phone calls, to direct mail to the membership desk. The goal is to drive a deeper more long-term interaction beyond just buying a ticket or making a donation.</a:t>
            </a:r>
          </a:p>
          <a:p>
            <a:endParaRPr lang="en-US" sz="3000" b="1" dirty="0" smtClean="0">
              <a:solidFill>
                <a:schemeClr val="bg1"/>
              </a:solidFill>
              <a:latin typeface="Sabon MT"/>
            </a:endParaRPr>
          </a:p>
          <a:p>
            <a:pPr>
              <a:buFont typeface="Arial" pitchFamily="34" charset="0"/>
              <a:buChar char="•"/>
            </a:pPr>
            <a:r>
              <a:rPr lang="en-US" sz="3000" b="1" dirty="0" smtClean="0">
                <a:solidFill>
                  <a:schemeClr val="bg1"/>
                </a:solidFill>
                <a:latin typeface="Sabon MT"/>
              </a:rPr>
              <a:t>Incenting people to tap into their social networks, or taking a survey, or sharing a story can be part of a cascade of potential actions that over time could turn prospects and members into donors</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77" y="990600"/>
            <a:ext cx="51720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733800"/>
            <a:ext cx="55149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924636" y="381000"/>
            <a:ext cx="3001848" cy="2554545"/>
          </a:xfrm>
          <a:prstGeom prst="rect">
            <a:avLst/>
          </a:prstGeom>
        </p:spPr>
        <p:txBody>
          <a:bodyPr wrap="square">
            <a:spAutoFit/>
          </a:bodyPr>
          <a:lstStyle/>
          <a:p>
            <a:pPr lvl="0"/>
            <a:r>
              <a:rPr lang="en-US" sz="2000" b="1" dirty="0" smtClean="0">
                <a:solidFill>
                  <a:schemeClr val="bg1"/>
                </a:solidFill>
                <a:latin typeface="Sabon MT"/>
              </a:rPr>
              <a:t>Redefine </a:t>
            </a:r>
            <a:r>
              <a:rPr lang="en-US" sz="2000" b="1" dirty="0">
                <a:solidFill>
                  <a:schemeClr val="bg1"/>
                </a:solidFill>
                <a:latin typeface="Sabon MT"/>
              </a:rPr>
              <a:t>the user relationship at every interaction point. Turn prospects into a greater number of engaged users who will participate, advocate and donate.</a:t>
            </a:r>
          </a:p>
        </p:txBody>
      </p:sp>
    </p:spTree>
    <p:extLst>
      <p:ext uri="{BB962C8B-B14F-4D97-AF65-F5344CB8AC3E}">
        <p14:creationId xmlns:p14="http://schemas.microsoft.com/office/powerpoint/2010/main" val="936048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96B5BB-1486-4804-A815-835EB8A93D6F}" type="slidenum">
              <a:rPr lang="en-US" smtClean="0"/>
              <a:pPr/>
              <a:t>28</a:t>
            </a:fld>
            <a:endParaRPr lang="en-US"/>
          </a:p>
        </p:txBody>
      </p:sp>
      <p:sp>
        <p:nvSpPr>
          <p:cNvPr id="5" name="Rectangle 4"/>
          <p:cNvSpPr/>
          <p:nvPr/>
        </p:nvSpPr>
        <p:spPr>
          <a:xfrm>
            <a:off x="685800" y="0"/>
            <a:ext cx="8001000" cy="6986528"/>
          </a:xfrm>
          <a:prstGeom prst="rect">
            <a:avLst/>
          </a:prstGeom>
        </p:spPr>
        <p:txBody>
          <a:bodyPr wrap="square">
            <a:spAutoFit/>
          </a:bodyPr>
          <a:lstStyle/>
          <a:p>
            <a:pPr>
              <a:buFont typeface="Arial" pitchFamily="34" charset="0"/>
              <a:buChar char="•"/>
            </a:pPr>
            <a:r>
              <a:rPr lang="en-US" sz="3200" b="1" dirty="0" smtClean="0">
                <a:solidFill>
                  <a:schemeClr val="bg1"/>
                </a:solidFill>
                <a:latin typeface="Sabon MT"/>
              </a:rPr>
              <a:t>The biggest mistake you can make is making it about you. It’s about the audience.</a:t>
            </a:r>
          </a:p>
          <a:p>
            <a:pPr>
              <a:buFont typeface="Arial" pitchFamily="34" charset="0"/>
              <a:buChar char="•"/>
            </a:pPr>
            <a:endParaRPr lang="en-US" sz="3200" b="1" dirty="0" smtClean="0">
              <a:solidFill>
                <a:schemeClr val="bg1"/>
              </a:solidFill>
              <a:latin typeface="Sabon MT"/>
            </a:endParaRPr>
          </a:p>
          <a:p>
            <a:r>
              <a:rPr lang="en-US" sz="3200" b="1" dirty="0" smtClean="0">
                <a:solidFill>
                  <a:schemeClr val="bg1"/>
                </a:solidFill>
                <a:latin typeface="Sabon MT"/>
              </a:rPr>
              <a:t>•Marketing is not usually a monologue.</a:t>
            </a:r>
          </a:p>
          <a:p>
            <a:endParaRPr lang="en-US" sz="3200" b="1" dirty="0" smtClean="0">
              <a:solidFill>
                <a:schemeClr val="bg1"/>
              </a:solidFill>
              <a:latin typeface="Sabon MT"/>
            </a:endParaRPr>
          </a:p>
          <a:p>
            <a:r>
              <a:rPr lang="en-US" sz="3200" b="1" dirty="0" smtClean="0">
                <a:solidFill>
                  <a:schemeClr val="bg1"/>
                </a:solidFill>
                <a:latin typeface="Sabon MT"/>
              </a:rPr>
              <a:t>•You are not necessarily the target audience.</a:t>
            </a:r>
          </a:p>
          <a:p>
            <a:endParaRPr lang="en-US" sz="3200" b="1" dirty="0" smtClean="0">
              <a:solidFill>
                <a:schemeClr val="bg1"/>
              </a:solidFill>
              <a:latin typeface="Sabon MT"/>
            </a:endParaRPr>
          </a:p>
          <a:p>
            <a:r>
              <a:rPr lang="en-US" sz="3200" b="1" dirty="0" smtClean="0">
                <a:solidFill>
                  <a:schemeClr val="bg1"/>
                </a:solidFill>
                <a:latin typeface="Sabon MT"/>
              </a:rPr>
              <a:t>•Successful online engagement and fundraising campaigns are about looking at the world from the point of view of your audience rather than our own</a:t>
            </a:r>
            <a:r>
              <a:rPr lang="en-US" sz="3200" dirty="0" smtClean="0">
                <a:solidFill>
                  <a:schemeClr val="bg1"/>
                </a:solidFill>
                <a:latin typeface="Sabon MT SCOsF"/>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96B5BB-1486-4804-A815-835EB8A93D6F}" type="slidenum">
              <a:rPr lang="en-US" smtClean="0"/>
              <a:pPr/>
              <a:t>29</a:t>
            </a:fld>
            <a:endParaRPr lang="en-US"/>
          </a:p>
        </p:txBody>
      </p:sp>
      <p:sp>
        <p:nvSpPr>
          <p:cNvPr id="5" name="Rectangle 4"/>
          <p:cNvSpPr/>
          <p:nvPr/>
        </p:nvSpPr>
        <p:spPr>
          <a:xfrm>
            <a:off x="914400" y="1524000"/>
            <a:ext cx="7467600" cy="4869025"/>
          </a:xfrm>
          <a:prstGeom prst="rect">
            <a:avLst/>
          </a:prstGeom>
        </p:spPr>
        <p:txBody>
          <a:bodyPr wrap="square">
            <a:spAutoFit/>
          </a:bodyPr>
          <a:lstStyle/>
          <a:p>
            <a:pPr>
              <a:lnSpc>
                <a:spcPct val="110000"/>
              </a:lnSpc>
              <a:spcBef>
                <a:spcPts val="0"/>
              </a:spcBef>
              <a:buFont typeface="Arial" pitchFamily="34" charset="0"/>
              <a:buChar char="•"/>
            </a:pPr>
            <a:r>
              <a:rPr lang="en-US" sz="3200" b="1" dirty="0" smtClean="0">
                <a:solidFill>
                  <a:schemeClr val="bg1"/>
                </a:solidFill>
                <a:latin typeface="Sabon MT"/>
              </a:rPr>
              <a:t>Are you counting, or are you measuring? </a:t>
            </a:r>
          </a:p>
          <a:p>
            <a:pPr lvl="1">
              <a:lnSpc>
                <a:spcPct val="110000"/>
              </a:lnSpc>
              <a:spcBef>
                <a:spcPts val="0"/>
              </a:spcBef>
              <a:buFont typeface="Arial" pitchFamily="34" charset="0"/>
              <a:buChar char="•"/>
            </a:pPr>
            <a:r>
              <a:rPr lang="en-US" sz="3200" b="1" dirty="0" smtClean="0">
                <a:solidFill>
                  <a:schemeClr val="bg1"/>
                </a:solidFill>
                <a:latin typeface="Sabon MT"/>
              </a:rPr>
              <a:t>Counting provides a number where as measuring provides insight and context = value</a:t>
            </a:r>
          </a:p>
          <a:p>
            <a:pPr lvl="1">
              <a:lnSpc>
                <a:spcPct val="110000"/>
              </a:lnSpc>
              <a:spcBef>
                <a:spcPts val="0"/>
              </a:spcBef>
              <a:buFont typeface="Arial" pitchFamily="34" charset="0"/>
              <a:buChar char="•"/>
            </a:pPr>
            <a:endParaRPr lang="en-US" sz="3200" b="1" dirty="0" smtClean="0">
              <a:solidFill>
                <a:schemeClr val="bg1"/>
              </a:solidFill>
              <a:latin typeface="Sabon MT"/>
            </a:endParaRPr>
          </a:p>
          <a:p>
            <a:pPr>
              <a:lnSpc>
                <a:spcPct val="110000"/>
              </a:lnSpc>
              <a:spcBef>
                <a:spcPts val="0"/>
              </a:spcBef>
              <a:buFont typeface="Arial" pitchFamily="34" charset="0"/>
              <a:buChar char="•"/>
            </a:pPr>
            <a:r>
              <a:rPr lang="en-US" sz="3200" b="1" dirty="0" smtClean="0">
                <a:solidFill>
                  <a:schemeClr val="bg1"/>
                </a:solidFill>
                <a:latin typeface="Sabon MT"/>
              </a:rPr>
              <a:t>Success is more than $$ raised</a:t>
            </a:r>
          </a:p>
          <a:p>
            <a:pPr lvl="1">
              <a:buFont typeface="Arial" pitchFamily="34" charset="0"/>
              <a:buChar char="•"/>
            </a:pPr>
            <a:r>
              <a:rPr lang="en-US" sz="3200" b="1" dirty="0" smtClean="0">
                <a:solidFill>
                  <a:schemeClr val="bg1"/>
                </a:solidFill>
                <a:latin typeface="Sabon MT"/>
              </a:rPr>
              <a:t>Think of the business world</a:t>
            </a:r>
          </a:p>
          <a:p>
            <a:pPr lvl="1">
              <a:buFont typeface="Arial" pitchFamily="34" charset="0"/>
              <a:buChar char="•"/>
            </a:pPr>
            <a:r>
              <a:rPr lang="en-US" sz="3200" b="1" dirty="0" smtClean="0">
                <a:solidFill>
                  <a:schemeClr val="bg1"/>
                </a:solidFill>
                <a:latin typeface="Sabon MT"/>
              </a:rPr>
              <a:t>Expand the definition of success</a:t>
            </a:r>
          </a:p>
        </p:txBody>
      </p:sp>
      <p:sp>
        <p:nvSpPr>
          <p:cNvPr id="6" name="Rectangle 5"/>
          <p:cNvSpPr/>
          <p:nvPr/>
        </p:nvSpPr>
        <p:spPr>
          <a:xfrm>
            <a:off x="-304800" y="304800"/>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  Benchmarking and Goal Setting</a:t>
            </a:r>
            <a:endParaRPr lang="en-US" sz="3200"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5750" y="415487"/>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 name="Title 1"/>
          <p:cNvSpPr txBox="1">
            <a:spLocks/>
          </p:cNvSpPr>
          <p:nvPr/>
        </p:nvSpPr>
        <p:spPr>
          <a:xfrm>
            <a:off x="-38101" y="431253"/>
            <a:ext cx="6991351" cy="74623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A Bit of Background</a:t>
            </a:r>
            <a:endParaRPr lang="en-US"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2" name="Slide Number Placeholder 1"/>
          <p:cNvSpPr>
            <a:spLocks noGrp="1"/>
          </p:cNvSpPr>
          <p:nvPr>
            <p:ph type="sldNum" sz="quarter" idx="12"/>
          </p:nvPr>
        </p:nvSpPr>
        <p:spPr/>
        <p:txBody>
          <a:bodyPr/>
          <a:lstStyle/>
          <a:p>
            <a:fld id="{A096B5BB-1486-4804-A815-835EB8A93D6F}" type="slidenum">
              <a:rPr lang="en-US" smtClean="0"/>
              <a:pPr/>
              <a:t>3</a:t>
            </a:fld>
            <a:endParaRPr lang="en-US"/>
          </a:p>
        </p:txBody>
      </p:sp>
      <p:sp>
        <p:nvSpPr>
          <p:cNvPr id="14" name="TextBox 13"/>
          <p:cNvSpPr txBox="1"/>
          <p:nvPr/>
        </p:nvSpPr>
        <p:spPr>
          <a:xfrm>
            <a:off x="533400" y="1676400"/>
            <a:ext cx="8077200" cy="4185761"/>
          </a:xfrm>
          <a:prstGeom prst="rect">
            <a:avLst/>
          </a:prstGeom>
          <a:noFill/>
        </p:spPr>
        <p:txBody>
          <a:bodyPr wrap="square" rtlCol="0">
            <a:spAutoFit/>
          </a:bodyPr>
          <a:lstStyle/>
          <a:p>
            <a:pPr marL="457200" indent="-457200">
              <a:spcAft>
                <a:spcPts val="3000"/>
              </a:spcAft>
              <a:buFont typeface="Wingdings" pitchFamily="2" charset="2"/>
              <a:buChar char="§"/>
            </a:pPr>
            <a:r>
              <a:rPr lang="en-US" sz="2400" b="1" dirty="0" smtClean="0">
                <a:solidFill>
                  <a:schemeClr val="bg1"/>
                </a:solidFill>
                <a:latin typeface="Sabon MT" pitchFamily="18" charset="0"/>
              </a:rPr>
              <a:t>Like every institution represented here, the Met has a continuing need for additional funding…and that will never change if the Museum is to remain vibrant and vital.</a:t>
            </a:r>
          </a:p>
          <a:p>
            <a:pPr marL="457200" indent="-457200">
              <a:spcAft>
                <a:spcPts val="3000"/>
              </a:spcAft>
              <a:buFont typeface="Wingdings" pitchFamily="2" charset="2"/>
              <a:buChar char="§"/>
            </a:pPr>
            <a:r>
              <a:rPr lang="en-US" sz="2400" b="1" dirty="0" smtClean="0">
                <a:solidFill>
                  <a:schemeClr val="bg1"/>
                </a:solidFill>
                <a:latin typeface="Sabon MT" pitchFamily="18" charset="0"/>
              </a:rPr>
              <a:t>Consequently, we have a continuing need to explore and take advantage of </a:t>
            </a:r>
            <a:r>
              <a:rPr lang="en-US" sz="2400" b="1" i="1" u="sng" dirty="0" smtClean="0">
                <a:solidFill>
                  <a:schemeClr val="bg1"/>
                </a:solidFill>
                <a:latin typeface="Sabon MT" pitchFamily="18" charset="0"/>
              </a:rPr>
              <a:t>every</a:t>
            </a:r>
            <a:r>
              <a:rPr lang="en-US" sz="2400" b="1" dirty="0" smtClean="0">
                <a:solidFill>
                  <a:schemeClr val="bg1"/>
                </a:solidFill>
                <a:latin typeface="Sabon MT" pitchFamily="18" charset="0"/>
              </a:rPr>
              <a:t> opportunity and </a:t>
            </a:r>
            <a:r>
              <a:rPr lang="en-US" sz="2400" b="1" i="1" u="sng" dirty="0" smtClean="0">
                <a:solidFill>
                  <a:schemeClr val="bg1"/>
                </a:solidFill>
                <a:latin typeface="Sabon MT" pitchFamily="18" charset="0"/>
              </a:rPr>
              <a:t>every</a:t>
            </a:r>
            <a:r>
              <a:rPr lang="en-US" sz="2400" b="1" dirty="0" smtClean="0">
                <a:solidFill>
                  <a:schemeClr val="bg1"/>
                </a:solidFill>
                <a:latin typeface="Sabon MT" pitchFamily="18" charset="0"/>
              </a:rPr>
              <a:t> means of engaging our audience for philanthropic support.</a:t>
            </a:r>
          </a:p>
          <a:p>
            <a:pPr marL="457200" indent="-457200">
              <a:spcAft>
                <a:spcPts val="3000"/>
              </a:spcAft>
              <a:buFont typeface="Wingdings" pitchFamily="2" charset="2"/>
              <a:buChar char="§"/>
            </a:pPr>
            <a:r>
              <a:rPr lang="en-US" sz="2400" b="1" dirty="0" smtClean="0">
                <a:solidFill>
                  <a:schemeClr val="bg1"/>
                </a:solidFill>
                <a:latin typeface="Sabon MT" pitchFamily="18" charset="0"/>
              </a:rPr>
              <a:t>Given the explosive growth in on-line activity worldwide and at the Met in particular, we had no choice but to explore the digital fundraising horizon.</a:t>
            </a:r>
            <a:endParaRPr lang="en-US" sz="2400" b="1" dirty="0">
              <a:solidFill>
                <a:schemeClr val="bg1"/>
              </a:solidFill>
            </a:endParaRPr>
          </a:p>
        </p:txBody>
      </p:sp>
    </p:spTree>
    <p:extLst>
      <p:ext uri="{BB962C8B-B14F-4D97-AF65-F5344CB8AC3E}">
        <p14:creationId xmlns:p14="http://schemas.microsoft.com/office/powerpoint/2010/main" val="1396215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96B5BB-1486-4804-A815-835EB8A93D6F}" type="slidenum">
              <a:rPr lang="en-US" smtClean="0"/>
              <a:pPr/>
              <a:t>30</a:t>
            </a:fld>
            <a:endParaRPr lang="en-US"/>
          </a:p>
        </p:txBody>
      </p:sp>
      <p:sp>
        <p:nvSpPr>
          <p:cNvPr id="3" name="Rectangle 2"/>
          <p:cNvSpPr/>
          <p:nvPr/>
        </p:nvSpPr>
        <p:spPr>
          <a:xfrm>
            <a:off x="533400" y="363915"/>
            <a:ext cx="8229600" cy="6124754"/>
          </a:xfrm>
          <a:prstGeom prst="rect">
            <a:avLst/>
          </a:prstGeom>
        </p:spPr>
        <p:txBody>
          <a:bodyPr wrap="square">
            <a:spAutoFit/>
          </a:bodyPr>
          <a:lstStyle/>
          <a:p>
            <a:pPr>
              <a:buFont typeface="Arial" pitchFamily="34" charset="0"/>
              <a:buChar char="•"/>
            </a:pPr>
            <a:r>
              <a:rPr lang="en-US" sz="2800" b="1" dirty="0" smtClean="0">
                <a:solidFill>
                  <a:schemeClr val="bg1"/>
                </a:solidFill>
                <a:latin typeface="Sabon MT"/>
              </a:rPr>
              <a:t>Success isn’t always instantly measurable. The question “Did it work?” does not always track back to an immediate purchase/donation. </a:t>
            </a:r>
          </a:p>
          <a:p>
            <a:pPr>
              <a:buFont typeface="Arial" pitchFamily="34" charset="0"/>
              <a:buChar char="•"/>
            </a:pPr>
            <a:endParaRPr lang="en-US" sz="2800" b="1" dirty="0" smtClean="0">
              <a:solidFill>
                <a:schemeClr val="bg1"/>
              </a:solidFill>
              <a:latin typeface="Sabon MT"/>
            </a:endParaRPr>
          </a:p>
          <a:p>
            <a:pPr>
              <a:buFont typeface="Arial" pitchFamily="34" charset="0"/>
              <a:buChar char="•"/>
            </a:pPr>
            <a:r>
              <a:rPr lang="en-US" sz="2800" b="1" dirty="0" smtClean="0">
                <a:solidFill>
                  <a:schemeClr val="bg1"/>
                </a:solidFill>
                <a:latin typeface="Sabon MT"/>
              </a:rPr>
              <a:t>Develop broader performance indicators that can track the longer term relationship with a constituent and help you understand the true overall value that person can bring.</a:t>
            </a:r>
          </a:p>
          <a:p>
            <a:pPr>
              <a:buFont typeface="Arial" pitchFamily="34" charset="0"/>
              <a:buChar char="•"/>
            </a:pPr>
            <a:endParaRPr lang="en-US" sz="2800" b="1" dirty="0" smtClean="0">
              <a:solidFill>
                <a:schemeClr val="bg1"/>
              </a:solidFill>
              <a:latin typeface="Sabon MT"/>
            </a:endParaRPr>
          </a:p>
          <a:p>
            <a:pPr>
              <a:buFont typeface="Arial" pitchFamily="34" charset="0"/>
              <a:buChar char="•"/>
            </a:pPr>
            <a:r>
              <a:rPr lang="en-US" sz="2800" b="1" dirty="0" smtClean="0">
                <a:solidFill>
                  <a:schemeClr val="bg1"/>
                </a:solidFill>
                <a:latin typeface="Sabon MT"/>
              </a:rPr>
              <a:t>Identifying expanded behavior metrics that can be traced to desired actions will increase your body of knowledge and widen the opportunity for targeted influence over behaviors</a:t>
            </a:r>
            <a:r>
              <a:rPr lang="en-US" sz="2400" dirty="0" smtClean="0">
                <a:solidFill>
                  <a:schemeClr val="bg1"/>
                </a:solidFill>
                <a:latin typeface="Sabon MT SCOsF"/>
              </a:rPr>
              <a:t>.</a:t>
            </a:r>
            <a:endParaRPr lang="en-US" sz="2400" dirty="0">
              <a:solidFill>
                <a:schemeClr val="bg1"/>
              </a:solidFill>
              <a:latin typeface="Sabon MT SCOsF"/>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96B5BB-1486-4804-A815-835EB8A93D6F}" type="slidenum">
              <a:rPr lang="en-US" smtClean="0"/>
              <a:pPr/>
              <a:t>31</a:t>
            </a:fld>
            <a:endParaRPr lang="en-US"/>
          </a:p>
        </p:txBody>
      </p:sp>
      <p:sp>
        <p:nvSpPr>
          <p:cNvPr id="3" name="Rectangle 2"/>
          <p:cNvSpPr/>
          <p:nvPr/>
        </p:nvSpPr>
        <p:spPr>
          <a:xfrm>
            <a:off x="-228600" y="609600"/>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  Questions???</a:t>
            </a:r>
            <a:endParaRPr lang="en-US" sz="3200"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9" y="0"/>
            <a:ext cx="9152299" cy="6858000"/>
          </a:xfrm>
          <a:prstGeom prst="rect">
            <a:avLst/>
          </a:prstGeom>
          <a:gradFill flip="none" rotWithShape="1">
            <a:gsLst>
              <a:gs pos="12000">
                <a:schemeClr val="bg1">
                  <a:lumMod val="75000"/>
                </a:schemeClr>
              </a:gs>
              <a:gs pos="47000">
                <a:schemeClr val="bg1">
                  <a:lumMod val="100000"/>
                  <a:alpha val="66000"/>
                </a:schemeClr>
              </a:gs>
              <a:gs pos="83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8299" y="2895600"/>
            <a:ext cx="9144000" cy="746234"/>
          </a:xfrm>
          <a:prstGeom prst="rect">
            <a:avLst/>
          </a:prstGeom>
          <a:effectLst>
            <a:reflection blurRad="6350" stA="50000" endA="300" endPos="55500" dist="50800" dir="5400000" sy="-100000" algn="bl" rotWithShape="0"/>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lumMod val="65000"/>
                  </a:schemeClr>
                </a:solidFill>
                <a:effectLst>
                  <a:outerShdw blurRad="38100" dist="38100" dir="2700000" algn="tl">
                    <a:srgbClr val="000000">
                      <a:alpha val="43137"/>
                    </a:srgbClr>
                  </a:outerShdw>
                </a:effectLst>
                <a:latin typeface="Sabon MT SCOsF" pitchFamily="18" charset="0"/>
                <a:cs typeface="Arial" pitchFamily="34" charset="0"/>
              </a:rPr>
              <a:t>T</a:t>
            </a:r>
            <a:r>
              <a:rPr lang="en-US" sz="4000" dirty="0" smtClean="0">
                <a:solidFill>
                  <a:schemeClr val="bg1">
                    <a:lumMod val="65000"/>
                  </a:schemeClr>
                </a:solidFill>
                <a:effectLst>
                  <a:outerShdw blurRad="38100" dist="38100" dir="2700000" algn="tl">
                    <a:srgbClr val="000000">
                      <a:alpha val="43137"/>
                    </a:srgbClr>
                  </a:outerShdw>
                </a:effectLst>
                <a:latin typeface="Sabon MT SCOsF" pitchFamily="18" charset="0"/>
                <a:cs typeface="Arial" pitchFamily="34" charset="0"/>
              </a:rPr>
              <a:t>he Metropolitan Museum of Art</a:t>
            </a:r>
            <a:endParaRPr lang="en-US" sz="4000" dirty="0">
              <a:solidFill>
                <a:schemeClr val="bg1">
                  <a:lumMod val="65000"/>
                </a:schemeClr>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3" name="Slide Number Placeholder 2"/>
          <p:cNvSpPr>
            <a:spLocks noGrp="1"/>
          </p:cNvSpPr>
          <p:nvPr>
            <p:ph type="sldNum" sz="quarter" idx="12"/>
          </p:nvPr>
        </p:nvSpPr>
        <p:spPr/>
        <p:txBody>
          <a:bodyPr/>
          <a:lstStyle/>
          <a:p>
            <a:fld id="{A096B5BB-1486-4804-A815-835EB8A93D6F}" type="slidenum">
              <a:rPr lang="en-US" smtClean="0"/>
              <a:pPr/>
              <a:t>32</a:t>
            </a:fld>
            <a:endParaRPr lang="en-US"/>
          </a:p>
        </p:txBody>
      </p:sp>
      <p:sp>
        <p:nvSpPr>
          <p:cNvPr id="5" name="Rectangle 4"/>
          <p:cNvSpPr/>
          <p:nvPr/>
        </p:nvSpPr>
        <p:spPr>
          <a:xfrm>
            <a:off x="1295400" y="762000"/>
            <a:ext cx="6629400" cy="1752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5400" b="1" i="1" dirty="0" smtClean="0">
                <a:solidFill>
                  <a:schemeClr val="tx1">
                    <a:lumMod val="65000"/>
                    <a:lumOff val="35000"/>
                  </a:schemeClr>
                </a:solidFill>
                <a:latin typeface="Sabon MT SCOsF"/>
              </a:rPr>
              <a:t>Thank you!</a:t>
            </a:r>
            <a:endParaRPr lang="en-US" sz="5400" b="1" i="1" dirty="0">
              <a:solidFill>
                <a:schemeClr val="tx1">
                  <a:lumMod val="65000"/>
                  <a:lumOff val="35000"/>
                </a:schemeClr>
              </a:solidFill>
              <a:latin typeface="Sabon MT SCOsF"/>
            </a:endParaRPr>
          </a:p>
        </p:txBody>
      </p:sp>
    </p:spTree>
    <p:extLst>
      <p:ext uri="{BB962C8B-B14F-4D97-AF65-F5344CB8AC3E}">
        <p14:creationId xmlns:p14="http://schemas.microsoft.com/office/powerpoint/2010/main" val="40866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3" presetClass="emph" presetSubtype="2" fill="hold" grpId="1" nodeType="withEffect">
                                  <p:stCondLst>
                                    <p:cond delay="750"/>
                                  </p:stCondLst>
                                  <p:childTnLst>
                                    <p:animClr clrSpc="rgb" dir="cw">
                                      <p:cBhvr override="childStyle">
                                        <p:cTn id="9" dur="4000" fill="hold"/>
                                        <p:tgtEl>
                                          <p:spTgt spid="11"/>
                                        </p:tgtEl>
                                        <p:attrNameLst>
                                          <p:attrName>style.color</p:attrName>
                                        </p:attrNameLst>
                                      </p:cBhvr>
                                      <p:to>
                                        <a:srgbClr val="1C1C1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64" y="1146542"/>
            <a:ext cx="7264136" cy="5462290"/>
          </a:xfrm>
          <a:prstGeom prst="rect">
            <a:avLst/>
          </a:prstGeom>
        </p:spPr>
      </p:pic>
      <p:sp>
        <p:nvSpPr>
          <p:cNvPr id="11" name="Rectangle 10"/>
          <p:cNvSpPr/>
          <p:nvPr/>
        </p:nvSpPr>
        <p:spPr>
          <a:xfrm>
            <a:off x="2133600" y="355967"/>
            <a:ext cx="7010399"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 name="Slide Number Placeholder 1"/>
          <p:cNvSpPr>
            <a:spLocks noGrp="1"/>
          </p:cNvSpPr>
          <p:nvPr>
            <p:ph type="sldNum" sz="quarter" idx="12"/>
          </p:nvPr>
        </p:nvSpPr>
        <p:spPr/>
        <p:txBody>
          <a:bodyPr/>
          <a:lstStyle/>
          <a:p>
            <a:fld id="{A096B5BB-1486-4804-A815-835EB8A93D6F}" type="slidenum">
              <a:rPr lang="en-US" smtClean="0"/>
              <a:pPr/>
              <a:t>4</a:t>
            </a:fld>
            <a:endParaRPr lang="en-US"/>
          </a:p>
        </p:txBody>
      </p:sp>
      <p:sp>
        <p:nvSpPr>
          <p:cNvPr id="19" name="Rectangle 18"/>
          <p:cNvSpPr/>
          <p:nvPr/>
        </p:nvSpPr>
        <p:spPr>
          <a:xfrm>
            <a:off x="359100" y="2417281"/>
            <a:ext cx="8534400" cy="1418102"/>
          </a:xfrm>
          <a:prstGeom prst="rect">
            <a:avLst/>
          </a:prstGeom>
          <a:solidFill>
            <a:schemeClr val="tx1">
              <a:lumMod val="85000"/>
              <a:lumOff val="15000"/>
              <a:alpha val="70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0" name="Content Placeholder 2"/>
          <p:cNvSpPr txBox="1">
            <a:spLocks/>
          </p:cNvSpPr>
          <p:nvPr/>
        </p:nvSpPr>
        <p:spPr>
          <a:xfrm>
            <a:off x="1178320" y="2710536"/>
            <a:ext cx="7004559" cy="9250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00"/>
              </a:spcBef>
              <a:spcAft>
                <a:spcPts val="200"/>
              </a:spcAft>
              <a:buFont typeface="Arial" pitchFamily="34" charset="0"/>
              <a:buNone/>
            </a:pPr>
            <a:r>
              <a:rPr kumimoji="1" lang="en-US" sz="4400" b="1" i="1" dirty="0" smtClean="0">
                <a:solidFill>
                  <a:schemeClr val="bg1"/>
                </a:solidFill>
                <a:latin typeface="Sabon MT" pitchFamily="18" charset="0"/>
              </a:rPr>
              <a:t>6.3 million visitors last year</a:t>
            </a:r>
          </a:p>
        </p:txBody>
      </p:sp>
      <p:sp>
        <p:nvSpPr>
          <p:cNvPr id="7" name="Title 1"/>
          <p:cNvSpPr txBox="1">
            <a:spLocks/>
          </p:cNvSpPr>
          <p:nvPr/>
        </p:nvSpPr>
        <p:spPr>
          <a:xfrm>
            <a:off x="2362200" y="379287"/>
            <a:ext cx="6139571" cy="74623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Context: On-Site Visitors</a:t>
            </a:r>
            <a:endParaRPr lang="en-US" b="1"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Tree>
    <p:extLst>
      <p:ext uri="{BB962C8B-B14F-4D97-AF65-F5344CB8AC3E}">
        <p14:creationId xmlns:p14="http://schemas.microsoft.com/office/powerpoint/2010/main" val="26253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249"/>
                                          </p:stCondLst>
                                        </p:cTn>
                                        <p:tgtEl>
                                          <p:spTgt spid="19"/>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24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64" y="1146542"/>
            <a:ext cx="7264136" cy="5462290"/>
          </a:xfrm>
          <a:prstGeom prst="rect">
            <a:avLst/>
          </a:prstGeom>
        </p:spPr>
      </p:pic>
      <p:sp>
        <p:nvSpPr>
          <p:cNvPr id="11" name="Rectangle 10"/>
          <p:cNvSpPr/>
          <p:nvPr/>
        </p:nvSpPr>
        <p:spPr>
          <a:xfrm>
            <a:off x="762000" y="355967"/>
            <a:ext cx="8381999"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 name="Slide Number Placeholder 1"/>
          <p:cNvSpPr>
            <a:spLocks noGrp="1"/>
          </p:cNvSpPr>
          <p:nvPr>
            <p:ph type="sldNum" sz="quarter" idx="12"/>
          </p:nvPr>
        </p:nvSpPr>
        <p:spPr/>
        <p:txBody>
          <a:bodyPr/>
          <a:lstStyle/>
          <a:p>
            <a:fld id="{A096B5BB-1486-4804-A815-835EB8A93D6F}" type="slidenum">
              <a:rPr lang="en-US" smtClean="0"/>
              <a:pPr/>
              <a:t>5</a:t>
            </a:fld>
            <a:endParaRPr lang="en-US"/>
          </a:p>
        </p:txBody>
      </p:sp>
      <p:sp>
        <p:nvSpPr>
          <p:cNvPr id="7" name="Title 1"/>
          <p:cNvSpPr txBox="1">
            <a:spLocks/>
          </p:cNvSpPr>
          <p:nvPr/>
        </p:nvSpPr>
        <p:spPr>
          <a:xfrm>
            <a:off x="1295400" y="379287"/>
            <a:ext cx="7206371" cy="74623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Context: On-Site Visitor Profile</a:t>
            </a:r>
            <a:endParaRPr lang="en-US" b="1"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152" t="4362" r="18778" b="7561"/>
          <a:stretch/>
        </p:blipFill>
        <p:spPr bwMode="auto">
          <a:xfrm>
            <a:off x="2667125" y="1802524"/>
            <a:ext cx="3925614" cy="3342290"/>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662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25" name="Picture -1023"/>
          <p:cNvPicPr>
            <a:picLocks noChangeAspect="1" noChangeArrowheads="1"/>
          </p:cNvPicPr>
          <p:nvPr/>
        </p:nvPicPr>
        <p:blipFill>
          <a:blip r:embed="rId3" cstate="print"/>
          <a:stretch>
            <a:fillRect/>
          </a:stretch>
        </p:blipFill>
        <p:spPr bwMode="auto">
          <a:xfrm>
            <a:off x="838200" y="1295400"/>
            <a:ext cx="7391400" cy="42672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381000" y="2656349"/>
            <a:ext cx="8534400" cy="1418102"/>
          </a:xfrm>
          <a:prstGeom prst="rect">
            <a:avLst/>
          </a:prstGeom>
          <a:solidFill>
            <a:schemeClr val="tx1">
              <a:lumMod val="85000"/>
              <a:lumOff val="15000"/>
              <a:alpha val="70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2" name="Rectangle 21"/>
          <p:cNvSpPr/>
          <p:nvPr/>
        </p:nvSpPr>
        <p:spPr>
          <a:xfrm>
            <a:off x="1752600" y="304800"/>
            <a:ext cx="746760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3" name="Title 1"/>
          <p:cNvSpPr txBox="1">
            <a:spLocks/>
          </p:cNvSpPr>
          <p:nvPr/>
        </p:nvSpPr>
        <p:spPr>
          <a:xfrm>
            <a:off x="2133600" y="365070"/>
            <a:ext cx="6781800" cy="74623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Context: metmuseum.org</a:t>
            </a:r>
            <a:endParaRPr lang="en-US" b="1"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26" name="Content Placeholder 2"/>
          <p:cNvSpPr txBox="1">
            <a:spLocks/>
          </p:cNvSpPr>
          <p:nvPr/>
        </p:nvSpPr>
        <p:spPr>
          <a:xfrm>
            <a:off x="1143000" y="2979074"/>
            <a:ext cx="7004559" cy="7726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00"/>
              </a:spcBef>
              <a:spcAft>
                <a:spcPts val="200"/>
              </a:spcAft>
              <a:buFont typeface="Arial" pitchFamily="34" charset="0"/>
              <a:buNone/>
            </a:pPr>
            <a:r>
              <a:rPr kumimoji="1" lang="en-US" sz="4400" b="1" i="1" dirty="0" smtClean="0">
                <a:solidFill>
                  <a:schemeClr val="bg1"/>
                </a:solidFill>
                <a:latin typeface="Sabon MT" pitchFamily="18" charset="0"/>
              </a:rPr>
              <a:t>44 million visitors last year</a:t>
            </a:r>
          </a:p>
        </p:txBody>
      </p:sp>
      <p:sp>
        <p:nvSpPr>
          <p:cNvPr id="27" name="Content Placeholder 2"/>
          <p:cNvSpPr txBox="1">
            <a:spLocks/>
          </p:cNvSpPr>
          <p:nvPr/>
        </p:nvSpPr>
        <p:spPr>
          <a:xfrm>
            <a:off x="152400" y="5965031"/>
            <a:ext cx="4800600" cy="6643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spcAft>
                <a:spcPts val="200"/>
              </a:spcAft>
              <a:buNone/>
            </a:pPr>
            <a:r>
              <a:rPr kumimoji="1" lang="en-US" dirty="0" smtClean="0">
                <a:solidFill>
                  <a:schemeClr val="tx1">
                    <a:lumMod val="65000"/>
                    <a:lumOff val="35000"/>
                  </a:schemeClr>
                </a:solidFill>
                <a:latin typeface="Sabon MT" pitchFamily="18" charset="0"/>
              </a:rPr>
              <a:t>Plus pages on…</a:t>
            </a:r>
            <a:endParaRPr kumimoji="1" lang="en-US" i="1" dirty="0">
              <a:solidFill>
                <a:schemeClr val="tx1">
                  <a:lumMod val="65000"/>
                  <a:lumOff val="35000"/>
                </a:schemeClr>
              </a:solidFill>
              <a:latin typeface="Sabon MT" pitchFamily="18" charset="0"/>
            </a:endParaRPr>
          </a:p>
        </p:txBody>
      </p:sp>
      <p:sp>
        <p:nvSpPr>
          <p:cNvPr id="28" name="Content Placeholder 2"/>
          <p:cNvSpPr txBox="1">
            <a:spLocks/>
          </p:cNvSpPr>
          <p:nvPr/>
        </p:nvSpPr>
        <p:spPr>
          <a:xfrm>
            <a:off x="-4564532" y="6458240"/>
            <a:ext cx="30099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spcAft>
                <a:spcPts val="200"/>
              </a:spcAft>
              <a:buNone/>
            </a:pPr>
            <a:r>
              <a:rPr kumimoji="1" lang="en-US" sz="2400" i="1" dirty="0" smtClean="0">
                <a:solidFill>
                  <a:schemeClr val="tx1">
                    <a:lumMod val="65000"/>
                    <a:lumOff val="35000"/>
                  </a:schemeClr>
                </a:solidFill>
                <a:latin typeface="Sabon MT" pitchFamily="18" charset="0"/>
              </a:rPr>
              <a:t>www.metmuseum.org</a:t>
            </a:r>
            <a:endParaRPr kumimoji="1" lang="en-US" sz="2800" i="1" dirty="0">
              <a:solidFill>
                <a:schemeClr val="tx1">
                  <a:lumMod val="65000"/>
                  <a:lumOff val="35000"/>
                </a:schemeClr>
              </a:solidFill>
              <a:latin typeface="Sabon MT"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582" y="5082236"/>
            <a:ext cx="1013764" cy="101376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8599" y="6016136"/>
            <a:ext cx="1206218" cy="3660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9292" y="5865957"/>
            <a:ext cx="1540616" cy="74339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200" y="4312709"/>
            <a:ext cx="1139819" cy="111609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200" y="5928142"/>
            <a:ext cx="1361473" cy="512173"/>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2532" y="6057673"/>
            <a:ext cx="1439867" cy="35996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7525" y="2408578"/>
            <a:ext cx="704608" cy="892969"/>
          </a:xfrm>
          <a:prstGeom prst="rect">
            <a:avLst/>
          </a:prstGeom>
        </p:spPr>
      </p:pic>
      <p:sp>
        <p:nvSpPr>
          <p:cNvPr id="2" name="Slide Number Placeholder 1"/>
          <p:cNvSpPr>
            <a:spLocks noGrp="1"/>
          </p:cNvSpPr>
          <p:nvPr>
            <p:ph type="sldNum" sz="quarter" idx="12"/>
          </p:nvPr>
        </p:nvSpPr>
        <p:spPr/>
        <p:txBody>
          <a:bodyPr/>
          <a:lstStyle/>
          <a:p>
            <a:fld id="{A096B5BB-1486-4804-A815-835EB8A93D6F}" type="slidenum">
              <a:rPr lang="en-US" smtClean="0"/>
              <a:pPr/>
              <a:t>6</a:t>
            </a:fld>
            <a:endParaRPr lang="en-US"/>
          </a:p>
        </p:txBody>
      </p:sp>
    </p:spTree>
    <p:extLst>
      <p:ext uri="{BB962C8B-B14F-4D97-AF65-F5344CB8AC3E}">
        <p14:creationId xmlns:p14="http://schemas.microsoft.com/office/powerpoint/2010/main" val="34915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5750" y="415487"/>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 name="Title 1"/>
          <p:cNvSpPr txBox="1">
            <a:spLocks/>
          </p:cNvSpPr>
          <p:nvPr/>
        </p:nvSpPr>
        <p:spPr>
          <a:xfrm>
            <a:off x="-38101" y="431253"/>
            <a:ext cx="6991351" cy="74623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Related Opportunities</a:t>
            </a:r>
            <a:endParaRPr lang="en-US"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2" name="Slide Number Placeholder 1"/>
          <p:cNvSpPr>
            <a:spLocks noGrp="1"/>
          </p:cNvSpPr>
          <p:nvPr>
            <p:ph type="sldNum" sz="quarter" idx="12"/>
          </p:nvPr>
        </p:nvSpPr>
        <p:spPr/>
        <p:txBody>
          <a:bodyPr/>
          <a:lstStyle/>
          <a:p>
            <a:fld id="{A096B5BB-1486-4804-A815-835EB8A93D6F}" type="slidenum">
              <a:rPr lang="en-US" smtClean="0"/>
              <a:pPr/>
              <a:t>7</a:t>
            </a:fld>
            <a:endParaRPr lang="en-US"/>
          </a:p>
        </p:txBody>
      </p:sp>
      <p:sp>
        <p:nvSpPr>
          <p:cNvPr id="14" name="TextBox 13"/>
          <p:cNvSpPr txBox="1"/>
          <p:nvPr/>
        </p:nvSpPr>
        <p:spPr>
          <a:xfrm>
            <a:off x="533400" y="1524000"/>
            <a:ext cx="8077200" cy="4985980"/>
          </a:xfrm>
          <a:prstGeom prst="rect">
            <a:avLst/>
          </a:prstGeom>
          <a:noFill/>
        </p:spPr>
        <p:txBody>
          <a:bodyPr wrap="square" rtlCol="0">
            <a:spAutoFit/>
          </a:bodyPr>
          <a:lstStyle/>
          <a:p>
            <a:pPr marL="457200" indent="-457200">
              <a:spcAft>
                <a:spcPts val="1800"/>
              </a:spcAft>
              <a:buFont typeface="Wingdings" pitchFamily="2" charset="2"/>
              <a:buChar char="§"/>
            </a:pPr>
            <a:r>
              <a:rPr lang="en-US" sz="2400" b="1" dirty="0">
                <a:solidFill>
                  <a:srgbClr val="C5A64F"/>
                </a:solidFill>
                <a:latin typeface="Sabon MT" pitchFamily="18" charset="0"/>
              </a:rPr>
              <a:t>Museum Director Tom Campbell’s vision </a:t>
            </a:r>
            <a:r>
              <a:rPr lang="en-US" sz="2400" b="1" dirty="0">
                <a:solidFill>
                  <a:schemeClr val="bg1"/>
                </a:solidFill>
                <a:latin typeface="Sabon MT" pitchFamily="18" charset="0"/>
              </a:rPr>
              <a:t>and his commitment to leverage technology to enhance the visitor experience on-site and on-line, and to deepen the Met’s interactive relationship with our </a:t>
            </a:r>
            <a:r>
              <a:rPr lang="en-US" sz="2400" b="1" dirty="0" smtClean="0">
                <a:solidFill>
                  <a:schemeClr val="bg1"/>
                </a:solidFill>
                <a:latin typeface="Sabon MT" pitchFamily="18" charset="0"/>
              </a:rPr>
              <a:t>audience.</a:t>
            </a:r>
            <a:endParaRPr lang="en-US" sz="2400" b="1" dirty="0">
              <a:solidFill>
                <a:schemeClr val="bg1"/>
              </a:solidFill>
              <a:latin typeface="Sabon MT" pitchFamily="18" charset="0"/>
            </a:endParaRPr>
          </a:p>
          <a:p>
            <a:pPr marL="457200" indent="-457200">
              <a:spcAft>
                <a:spcPts val="1800"/>
              </a:spcAft>
              <a:buFont typeface="Wingdings" pitchFamily="2" charset="2"/>
              <a:buChar char="§"/>
            </a:pPr>
            <a:r>
              <a:rPr lang="en-US" sz="2400" b="1" dirty="0">
                <a:solidFill>
                  <a:srgbClr val="C5A64F"/>
                </a:solidFill>
                <a:latin typeface="Sabon MT" pitchFamily="18" charset="0"/>
              </a:rPr>
              <a:t>The launch of the Met’s new website</a:t>
            </a:r>
            <a:r>
              <a:rPr lang="en-US" sz="2400" b="1" dirty="0">
                <a:solidFill>
                  <a:srgbClr val="CC9900"/>
                </a:solidFill>
                <a:latin typeface="Sabon MT" pitchFamily="18" charset="0"/>
              </a:rPr>
              <a:t> </a:t>
            </a:r>
            <a:r>
              <a:rPr lang="en-US" sz="2400" b="1" dirty="0">
                <a:solidFill>
                  <a:schemeClr val="bg1"/>
                </a:solidFill>
                <a:latin typeface="Sabon MT" pitchFamily="18" charset="0"/>
              </a:rPr>
              <a:t>in the fall of </a:t>
            </a:r>
            <a:r>
              <a:rPr lang="en-US" sz="2400" b="1" dirty="0" smtClean="0">
                <a:solidFill>
                  <a:schemeClr val="bg1"/>
                </a:solidFill>
                <a:latin typeface="Sabon MT" pitchFamily="18" charset="0"/>
              </a:rPr>
              <a:t>2011, featuring pace-setting content – </a:t>
            </a:r>
            <a:r>
              <a:rPr lang="en-US" sz="2400" b="1" i="1" dirty="0" smtClean="0">
                <a:solidFill>
                  <a:schemeClr val="bg1"/>
                </a:solidFill>
                <a:latin typeface="Sabon MT" pitchFamily="18" charset="0"/>
              </a:rPr>
              <a:t>the Timeline of Art History…Connections…82</a:t>
            </a:r>
            <a:r>
              <a:rPr lang="en-US" sz="2400" b="1" i="1" baseline="30000" dirty="0" smtClean="0">
                <a:solidFill>
                  <a:schemeClr val="bg1"/>
                </a:solidFill>
                <a:latin typeface="Sabon MT" pitchFamily="18" charset="0"/>
              </a:rPr>
              <a:t>nd</a:t>
            </a:r>
            <a:r>
              <a:rPr lang="en-US" sz="2400" b="1" i="1" dirty="0" smtClean="0">
                <a:solidFill>
                  <a:schemeClr val="bg1"/>
                </a:solidFill>
                <a:latin typeface="Sabon MT" pitchFamily="18" charset="0"/>
              </a:rPr>
              <a:t> &amp; Fifth </a:t>
            </a:r>
            <a:r>
              <a:rPr lang="en-US" sz="2400" b="1" dirty="0" smtClean="0">
                <a:solidFill>
                  <a:schemeClr val="bg1"/>
                </a:solidFill>
                <a:latin typeface="Sabon MT" pitchFamily="18" charset="0"/>
              </a:rPr>
              <a:t>– that is digitally broadening the Met’s audience.</a:t>
            </a:r>
            <a:endParaRPr lang="en-US" sz="2400" b="1" dirty="0">
              <a:solidFill>
                <a:schemeClr val="bg1"/>
              </a:solidFill>
              <a:latin typeface="Sabon MT" pitchFamily="18" charset="0"/>
            </a:endParaRPr>
          </a:p>
          <a:p>
            <a:pPr marL="457200" indent="-457200">
              <a:spcAft>
                <a:spcPts val="1800"/>
              </a:spcAft>
              <a:buFont typeface="Wingdings" pitchFamily="2" charset="2"/>
              <a:buChar char="§"/>
            </a:pPr>
            <a:r>
              <a:rPr lang="en-US" sz="2400" b="1" dirty="0" smtClean="0">
                <a:solidFill>
                  <a:srgbClr val="C5A64F"/>
                </a:solidFill>
                <a:latin typeface="Sabon MT" pitchFamily="18" charset="0"/>
              </a:rPr>
              <a:t>Increased on-line interaction with our audience</a:t>
            </a:r>
            <a:r>
              <a:rPr lang="en-US" sz="2400" b="1" dirty="0" smtClean="0">
                <a:solidFill>
                  <a:schemeClr val="bg1"/>
                </a:solidFill>
                <a:latin typeface="Sabon MT" pitchFamily="18" charset="0"/>
              </a:rPr>
              <a:t> – through the website, in general, and </a:t>
            </a:r>
            <a:r>
              <a:rPr lang="en-US" sz="2400" b="1" dirty="0" err="1" smtClean="0">
                <a:solidFill>
                  <a:schemeClr val="bg1"/>
                </a:solidFill>
                <a:latin typeface="Sabon MT" pitchFamily="18" charset="0"/>
              </a:rPr>
              <a:t>transactionally</a:t>
            </a:r>
            <a:r>
              <a:rPr lang="en-US" sz="2400" b="1" dirty="0" smtClean="0">
                <a:solidFill>
                  <a:schemeClr val="bg1"/>
                </a:solidFill>
                <a:latin typeface="Sabon MT" pitchFamily="18" charset="0"/>
              </a:rPr>
              <a:t>, e.g., memberships, merchandise, enrollment for events/classes, etc.</a:t>
            </a:r>
          </a:p>
        </p:txBody>
      </p:sp>
    </p:spTree>
    <p:extLst>
      <p:ext uri="{BB962C8B-B14F-4D97-AF65-F5344CB8AC3E}">
        <p14:creationId xmlns:p14="http://schemas.microsoft.com/office/powerpoint/2010/main" val="3828703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5750" y="415487"/>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 name="Title 1"/>
          <p:cNvSpPr txBox="1">
            <a:spLocks/>
          </p:cNvSpPr>
          <p:nvPr/>
        </p:nvSpPr>
        <p:spPr>
          <a:xfrm>
            <a:off x="-38101" y="431253"/>
            <a:ext cx="6991351" cy="74623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    The Result</a:t>
            </a:r>
            <a:endParaRPr lang="en-US"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
        <p:nvSpPr>
          <p:cNvPr id="2" name="Slide Number Placeholder 1"/>
          <p:cNvSpPr>
            <a:spLocks noGrp="1"/>
          </p:cNvSpPr>
          <p:nvPr>
            <p:ph type="sldNum" sz="quarter" idx="12"/>
          </p:nvPr>
        </p:nvSpPr>
        <p:spPr/>
        <p:txBody>
          <a:bodyPr/>
          <a:lstStyle/>
          <a:p>
            <a:fld id="{A096B5BB-1486-4804-A815-835EB8A93D6F}" type="slidenum">
              <a:rPr lang="en-US" smtClean="0"/>
              <a:pPr/>
              <a:t>8</a:t>
            </a:fld>
            <a:endParaRPr lang="en-US"/>
          </a:p>
        </p:txBody>
      </p:sp>
      <p:sp>
        <p:nvSpPr>
          <p:cNvPr id="14" name="TextBox 13"/>
          <p:cNvSpPr txBox="1"/>
          <p:nvPr/>
        </p:nvSpPr>
        <p:spPr>
          <a:xfrm>
            <a:off x="533400" y="1524000"/>
            <a:ext cx="8077200" cy="3154710"/>
          </a:xfrm>
          <a:prstGeom prst="rect">
            <a:avLst/>
          </a:prstGeom>
          <a:noFill/>
        </p:spPr>
        <p:txBody>
          <a:bodyPr wrap="square" rtlCol="0">
            <a:spAutoFit/>
          </a:bodyPr>
          <a:lstStyle/>
          <a:p>
            <a:pPr>
              <a:spcAft>
                <a:spcPts val="1800"/>
              </a:spcAft>
            </a:pPr>
            <a:endParaRPr lang="en-US" sz="2400" b="1" dirty="0" smtClean="0">
              <a:solidFill>
                <a:schemeClr val="bg1"/>
              </a:solidFill>
            </a:endParaRPr>
          </a:p>
          <a:p>
            <a:pPr>
              <a:spcAft>
                <a:spcPts val="1800"/>
              </a:spcAft>
            </a:pPr>
            <a:r>
              <a:rPr lang="en-US" sz="4000" dirty="0" smtClean="0">
                <a:solidFill>
                  <a:schemeClr val="bg1"/>
                </a:solidFill>
                <a:latin typeface="Sabon MT" pitchFamily="18" charset="0"/>
              </a:rPr>
              <a:t>An institutional commitment to invest in resources – including staffing and consultants – to explore this emerging opportunity.</a:t>
            </a:r>
            <a:endParaRPr lang="en-US" sz="4000" dirty="0">
              <a:solidFill>
                <a:schemeClr val="bg1"/>
              </a:solidFill>
              <a:latin typeface="Sabon MT" pitchFamily="18" charset="0"/>
            </a:endParaRPr>
          </a:p>
        </p:txBody>
      </p:sp>
    </p:spTree>
    <p:extLst>
      <p:ext uri="{BB962C8B-B14F-4D97-AF65-F5344CB8AC3E}">
        <p14:creationId xmlns:p14="http://schemas.microsoft.com/office/powerpoint/2010/main" val="4121022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96B5BB-1486-4804-A815-835EB8A93D6F}" type="slidenum">
              <a:rPr lang="en-US" smtClean="0"/>
              <a:pPr/>
              <a:t>9</a:t>
            </a:fld>
            <a:endParaRPr lang="en-US"/>
          </a:p>
        </p:txBody>
      </p:sp>
      <p:sp>
        <p:nvSpPr>
          <p:cNvPr id="3" name="Rectangle 2"/>
          <p:cNvSpPr/>
          <p:nvPr/>
        </p:nvSpPr>
        <p:spPr>
          <a:xfrm>
            <a:off x="381000" y="1524000"/>
            <a:ext cx="8458200" cy="5693866"/>
          </a:xfrm>
          <a:prstGeom prst="rect">
            <a:avLst/>
          </a:prstGeom>
        </p:spPr>
        <p:txBody>
          <a:bodyPr wrap="square">
            <a:spAutoFit/>
          </a:bodyPr>
          <a:lstStyle/>
          <a:p>
            <a:pPr>
              <a:buFont typeface="Arial" pitchFamily="34" charset="0"/>
              <a:buChar char="•"/>
            </a:pPr>
            <a:r>
              <a:rPr lang="en-US" sz="2800" b="1" dirty="0" smtClean="0">
                <a:solidFill>
                  <a:schemeClr val="bg1"/>
                </a:solidFill>
                <a:latin typeface="Sabon MT"/>
              </a:rPr>
              <a:t>C</a:t>
            </a:r>
            <a:r>
              <a:rPr lang="en-US" sz="2400" b="1" dirty="0" smtClean="0">
                <a:solidFill>
                  <a:schemeClr val="bg1"/>
                </a:solidFill>
                <a:latin typeface="Sabon MT"/>
              </a:rPr>
              <a:t>reate an emotional resonance for our audience, building authentic relationships through content and engagement, and leveraging those relationships toward financial ends.</a:t>
            </a:r>
          </a:p>
          <a:p>
            <a:pPr>
              <a:buFont typeface="Arial" pitchFamily="34" charset="0"/>
              <a:buChar char="•"/>
            </a:pPr>
            <a:endParaRPr lang="en-US" sz="2400" b="1" dirty="0" smtClean="0">
              <a:solidFill>
                <a:schemeClr val="bg1"/>
              </a:solidFill>
              <a:latin typeface="Sabon MT"/>
            </a:endParaRPr>
          </a:p>
          <a:p>
            <a:pPr>
              <a:buFont typeface="Arial" pitchFamily="34" charset="0"/>
              <a:buChar char="•"/>
            </a:pPr>
            <a:r>
              <a:rPr lang="en-US" sz="2400" b="1" dirty="0" smtClean="0">
                <a:solidFill>
                  <a:schemeClr val="bg1"/>
                </a:solidFill>
                <a:latin typeface="Sabon MT"/>
              </a:rPr>
              <a:t>Focus on integrated marketing and fundraising - tying together outbound emails, social media, onsite promotion and paid search to generate higher levels of digital engagement.</a:t>
            </a:r>
          </a:p>
          <a:p>
            <a:pPr>
              <a:buFont typeface="Arial" pitchFamily="34" charset="0"/>
              <a:buChar char="•"/>
            </a:pPr>
            <a:endParaRPr lang="en-US" sz="2400" dirty="0" smtClean="0">
              <a:solidFill>
                <a:schemeClr val="bg1"/>
              </a:solidFill>
              <a:latin typeface="Sabon MT"/>
            </a:endParaRPr>
          </a:p>
          <a:p>
            <a:pPr>
              <a:buFont typeface="Arial" pitchFamily="34" charset="0"/>
              <a:buChar char="•"/>
            </a:pPr>
            <a:r>
              <a:rPr lang="en-US" sz="2400" b="1" dirty="0" smtClean="0">
                <a:solidFill>
                  <a:schemeClr val="bg1"/>
                </a:solidFill>
                <a:latin typeface="Sabon MT"/>
              </a:rPr>
              <a:t>Invest in technology and optimize landing pages for higher conversion.</a:t>
            </a:r>
          </a:p>
          <a:p>
            <a:pPr>
              <a:buFont typeface="Arial" pitchFamily="34" charset="0"/>
              <a:buChar char="•"/>
            </a:pPr>
            <a:endParaRPr lang="en-US" sz="2400" b="1" dirty="0" smtClean="0">
              <a:solidFill>
                <a:schemeClr val="bg1"/>
              </a:solidFill>
              <a:latin typeface="Sabon MT"/>
            </a:endParaRPr>
          </a:p>
          <a:p>
            <a:pPr>
              <a:buFont typeface="Arial" pitchFamily="34" charset="0"/>
              <a:buChar char="•"/>
            </a:pPr>
            <a:r>
              <a:rPr lang="en-US" sz="2400" b="1" dirty="0" smtClean="0">
                <a:solidFill>
                  <a:schemeClr val="bg1"/>
                </a:solidFill>
                <a:latin typeface="Sabon MT"/>
              </a:rPr>
              <a:t>Test new tactics, and learn from mistakes</a:t>
            </a:r>
            <a:r>
              <a:rPr lang="en-US" sz="2400" dirty="0" smtClean="0">
                <a:solidFill>
                  <a:schemeClr val="bg1"/>
                </a:solidFill>
                <a:latin typeface="Sabon MT SCOsF"/>
              </a:rPr>
              <a:t>.</a:t>
            </a:r>
          </a:p>
          <a:p>
            <a:endParaRPr lang="en-US" sz="2400" dirty="0" smtClean="0">
              <a:solidFill>
                <a:schemeClr val="bg1"/>
              </a:solidFill>
              <a:latin typeface="Sabon MT SCOsF"/>
            </a:endParaRPr>
          </a:p>
        </p:txBody>
      </p:sp>
      <p:sp>
        <p:nvSpPr>
          <p:cNvPr id="4" name="Rectangle 3"/>
          <p:cNvSpPr/>
          <p:nvPr/>
        </p:nvSpPr>
        <p:spPr>
          <a:xfrm>
            <a:off x="-105104" y="381000"/>
            <a:ext cx="7258050" cy="866775"/>
          </a:xfrm>
          <a:prstGeom prst="rect">
            <a:avLst/>
          </a:prstGeom>
          <a:solidFill>
            <a:schemeClr val="tx1">
              <a:lumMod val="85000"/>
              <a:lumOff val="15000"/>
            </a:schemeClr>
          </a:solidFill>
          <a:ln>
            <a:noFill/>
          </a:ln>
          <a:effectLst>
            <a:outerShdw blurRad="63500" sx="102000" sy="102000" algn="ctr" rotWithShape="0">
              <a:prstClr val="black">
                <a:alpha val="40000"/>
              </a:prstClr>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     </a:t>
            </a:r>
            <a:r>
              <a:rPr lang="en-US" sz="3600" dirty="0" err="1"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ePhilanthropy</a:t>
            </a:r>
            <a:r>
              <a:rPr lang="en-US" sz="3600" dirty="0" smtClean="0">
                <a:solidFill>
                  <a:srgbClr val="D7C285"/>
                </a:solidFill>
                <a:effectLst>
                  <a:outerShdw blurRad="38100" dist="38100" dir="2700000" algn="tl">
                    <a:srgbClr val="000000">
                      <a:alpha val="43137"/>
                    </a:srgbClr>
                  </a:outerShdw>
                </a:effectLst>
                <a:latin typeface="Sabon MT SCOsF" pitchFamily="18" charset="0"/>
                <a:cs typeface="Arial" pitchFamily="34" charset="0"/>
              </a:rPr>
              <a:t> at the Met</a:t>
            </a:r>
            <a:endParaRPr lang="en-US" sz="3600" dirty="0">
              <a:solidFill>
                <a:srgbClr val="D7C285"/>
              </a:solidFill>
              <a:effectLst>
                <a:outerShdw blurRad="38100" dist="38100" dir="2700000" algn="tl">
                  <a:srgbClr val="000000">
                    <a:alpha val="43137"/>
                  </a:srgbClr>
                </a:outerShdw>
              </a:effectLst>
              <a:latin typeface="Sabon MT SCOsF" pitchFamily="18"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4522</TotalTime>
  <Words>2266</Words>
  <Application>Microsoft Office PowerPoint</Application>
  <PresentationFormat>On-screen Show (4:3)</PresentationFormat>
  <Paragraphs>302</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Karatsolis-Chanikian, Leto</dc:creator>
  <cp:lastModifiedBy>Lambert, Alexandra</cp:lastModifiedBy>
  <cp:revision>157</cp:revision>
  <cp:lastPrinted>2013-05-02T19:46:31Z</cp:lastPrinted>
  <dcterms:created xsi:type="dcterms:W3CDTF">2012-07-20T13:52:07Z</dcterms:created>
  <dcterms:modified xsi:type="dcterms:W3CDTF">2013-05-07T15:07:08Z</dcterms:modified>
</cp:coreProperties>
</file>