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74" r:id="rId1"/>
  </p:sldMasterIdLst>
  <p:notesMasterIdLst>
    <p:notesMasterId r:id="rId32"/>
  </p:notesMasterIdLst>
  <p:handoutMasterIdLst>
    <p:handoutMasterId r:id="rId33"/>
  </p:handoutMasterIdLst>
  <p:sldIdLst>
    <p:sldId id="288" r:id="rId2"/>
    <p:sldId id="466" r:id="rId3"/>
    <p:sldId id="455" r:id="rId4"/>
    <p:sldId id="461" r:id="rId5"/>
    <p:sldId id="457" r:id="rId6"/>
    <p:sldId id="467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2" r:id="rId16"/>
    <p:sldId id="451" r:id="rId17"/>
    <p:sldId id="453" r:id="rId18"/>
    <p:sldId id="440" r:id="rId19"/>
    <p:sldId id="454" r:id="rId20"/>
    <p:sldId id="441" r:id="rId21"/>
    <p:sldId id="442" r:id="rId22"/>
    <p:sldId id="369" r:id="rId23"/>
    <p:sldId id="389" r:id="rId24"/>
    <p:sldId id="370" r:id="rId25"/>
    <p:sldId id="465" r:id="rId26"/>
    <p:sldId id="388" r:id="rId27"/>
    <p:sldId id="365" r:id="rId28"/>
    <p:sldId id="463" r:id="rId29"/>
    <p:sldId id="462" r:id="rId30"/>
    <p:sldId id="464" r:id="rId31"/>
  </p:sldIdLst>
  <p:sldSz cx="10160000" cy="7620000"/>
  <p:notesSz cx="7077075" cy="9363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avery" initials="La" lastIdx="13" clrIdx="0"/>
  <p:cmAuthor id="1" name="Devin T. Mathias" initials="DTM" lastIdx="33" clrIdx="1"/>
  <p:cmAuthor id="2" name="Lynne Heinrich" initials="LH" lastIdx="4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7941E"/>
    <a:srgbClr val="7EC352"/>
    <a:srgbClr val="0072CE"/>
    <a:srgbClr val="E75328"/>
    <a:srgbClr val="006078"/>
    <a:srgbClr val="41734D"/>
    <a:srgbClr val="A59C94"/>
    <a:srgbClr val="6B5C4F"/>
    <a:srgbClr val="6E62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76" autoAdjust="0"/>
  </p:normalViewPr>
  <p:slideViewPr>
    <p:cSldViewPr snapToGrid="0">
      <p:cViewPr varScale="1">
        <p:scale>
          <a:sx n="63" d="100"/>
          <a:sy n="63" d="100"/>
        </p:scale>
        <p:origin x="-1398" y="-96"/>
      </p:cViewPr>
      <p:guideLst>
        <p:guide orient="horz" pos="2400"/>
        <p:guide pos="3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624"/>
    </p:cViewPr>
  </p:sorterViewPr>
  <p:notesViewPr>
    <p:cSldViewPr snapToGrid="0">
      <p:cViewPr varScale="1">
        <p:scale>
          <a:sx n="67" d="100"/>
          <a:sy n="67" d="100"/>
        </p:scale>
        <p:origin x="-2784" y="-96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'Data for Charting'!$C$7</c:f>
              <c:strCache>
                <c:ptCount val="1"/>
                <c:pt idx="0">
                  <c:v>$1M - 4.9M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dLbl>
              <c:idx val="0"/>
              <c:layout>
                <c:manualLayout>
                  <c:x val="-4.98951773734268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4150939035789E-2"/>
                  <c:y val="-3.0303030303030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805031301192966E-3"/>
                  <c:y val="-1.8181818181818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272536518058461E-2"/>
                  <c:y val="2.0202020202020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'Data for Charting'!$D$6:$J$6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'Data for Charting'!$D$7:$J$7</c:f>
              <c:numCache>
                <c:formatCode>General</c:formatCode>
                <c:ptCount val="7"/>
                <c:pt idx="0">
                  <c:v>265</c:v>
                </c:pt>
                <c:pt idx="1">
                  <c:v>290</c:v>
                </c:pt>
                <c:pt idx="2">
                  <c:v>210</c:v>
                </c:pt>
                <c:pt idx="3">
                  <c:v>181</c:v>
                </c:pt>
                <c:pt idx="4">
                  <c:v>118</c:v>
                </c:pt>
                <c:pt idx="5">
                  <c:v>211</c:v>
                </c:pt>
                <c:pt idx="6">
                  <c:v>234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'Data for Charting'!$C$8</c:f>
              <c:strCache>
                <c:ptCount val="1"/>
                <c:pt idx="0">
                  <c:v>$5M - 9.9M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dLbl>
              <c:idx val="0"/>
              <c:layout>
                <c:manualLayout>
                  <c:x val="-4.9895177373426816E-2"/>
                  <c:y val="-1.0101010101010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2121212121212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610062602385932E-2"/>
                  <c:y val="-3.2323232323232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272536518058461E-2"/>
                  <c:y val="6.06060606060606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'Data for Charting'!$D$6:$J$6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'Data for Charting'!$D$8:$J$8</c:f>
              <c:numCache>
                <c:formatCode>General</c:formatCode>
                <c:ptCount val="7"/>
                <c:pt idx="0">
                  <c:v>112</c:v>
                </c:pt>
                <c:pt idx="1">
                  <c:v>146</c:v>
                </c:pt>
                <c:pt idx="2">
                  <c:v>103</c:v>
                </c:pt>
                <c:pt idx="3">
                  <c:v>68</c:v>
                </c:pt>
                <c:pt idx="4">
                  <c:v>58</c:v>
                </c:pt>
                <c:pt idx="5">
                  <c:v>89</c:v>
                </c:pt>
                <c:pt idx="6">
                  <c:v>131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'Data for Charting'!$C$9</c:f>
              <c:strCache>
                <c:ptCount val="1"/>
                <c:pt idx="0">
                  <c:v>$10M - 24.9M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dLbl>
              <c:idx val="0"/>
              <c:layout>
                <c:manualLayout>
                  <c:x val="-4.5492661722830334E-2"/>
                  <c:y val="2.0202020202020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480083469847909E-2"/>
                  <c:y val="3.6363636363636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012578252982414E-2"/>
                  <c:y val="3.2323232323232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077567819251427E-2"/>
                  <c:y val="2.6262626262626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805031301192966E-3"/>
                  <c:y val="1.6161616161616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480083469847909E-2"/>
                  <c:y val="-2.22222222222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'Data for Charting'!$D$6:$J$6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'Data for Charting'!$D$9:$J$9</c:f>
              <c:numCache>
                <c:formatCode>General</c:formatCode>
                <c:ptCount val="7"/>
                <c:pt idx="0">
                  <c:v>107</c:v>
                </c:pt>
                <c:pt idx="1">
                  <c:v>98</c:v>
                </c:pt>
                <c:pt idx="2">
                  <c:v>89</c:v>
                </c:pt>
                <c:pt idx="3">
                  <c:v>47</c:v>
                </c:pt>
                <c:pt idx="4">
                  <c:v>57</c:v>
                </c:pt>
                <c:pt idx="5">
                  <c:v>100</c:v>
                </c:pt>
                <c:pt idx="6">
                  <c:v>87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'Data for Charting'!$C$10</c:f>
              <c:strCache>
                <c:ptCount val="1"/>
                <c:pt idx="0">
                  <c:v>$25M+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dLbl>
              <c:idx val="0"/>
              <c:layout>
                <c:manualLayout>
                  <c:x val="-4.1963369452064754E-2"/>
                  <c:y val="7.161695697128767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8082338135617898E-3"/>
                  <c:y val="-9.1911238367931285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'Data for Charting'!$D$6:$J$6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'Data for Charting'!$D$10:$J$10</c:f>
              <c:numCache>
                <c:formatCode>General</c:formatCode>
                <c:ptCount val="7"/>
                <c:pt idx="0">
                  <c:v>43</c:v>
                </c:pt>
                <c:pt idx="1">
                  <c:v>53</c:v>
                </c:pt>
                <c:pt idx="2">
                  <c:v>39</c:v>
                </c:pt>
                <c:pt idx="3">
                  <c:v>20</c:v>
                </c:pt>
                <c:pt idx="4">
                  <c:v>31</c:v>
                </c:pt>
                <c:pt idx="5">
                  <c:v>36</c:v>
                </c:pt>
                <c:pt idx="6">
                  <c:v>33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5514240"/>
        <c:axId val="75515776"/>
      </c:lineChart>
      <c:catAx>
        <c:axId val="7551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5515776"/>
        <c:crosses val="autoZero"/>
        <c:auto val="1"/>
        <c:lblAlgn val="ctr"/>
        <c:lblOffset val="100"/>
        <c:noMultiLvlLbl val="0"/>
      </c:catAx>
      <c:valAx>
        <c:axId val="75515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55142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1939739917932447"/>
          <c:y val="6.6910985298371278E-2"/>
          <c:w val="0.6454147419827716"/>
          <c:h val="0.1270889511956730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'Data for Charting'!$M$7</c:f>
              <c:strCache>
                <c:ptCount val="1"/>
                <c:pt idx="0">
                  <c:v>$1M - 4.9M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dLbl>
              <c:idx val="0"/>
              <c:layout>
                <c:manualLayout>
                  <c:x val="-4.4025156505964835E-2"/>
                  <c:y val="2.0202020202020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4150939035789E-2"/>
                  <c:y val="-2.6262626262626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3375260843274717E-3"/>
                  <c:y val="-2.22222222222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2121212121212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4150939035789E-2"/>
                  <c:y val="-3.6363636363636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817609554175382E-2"/>
                  <c:y val="-2.0202020202020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'Data for Charting'!$N$6:$T$6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'Data for Charting'!$N$7:$T$7</c:f>
              <c:numCache>
                <c:formatCode>General</c:formatCode>
                <c:ptCount val="7"/>
                <c:pt idx="0">
                  <c:v>21</c:v>
                </c:pt>
                <c:pt idx="1">
                  <c:v>53</c:v>
                </c:pt>
                <c:pt idx="2">
                  <c:v>22</c:v>
                </c:pt>
                <c:pt idx="3">
                  <c:v>17</c:v>
                </c:pt>
                <c:pt idx="4">
                  <c:v>12</c:v>
                </c:pt>
                <c:pt idx="5">
                  <c:v>28</c:v>
                </c:pt>
                <c:pt idx="6">
                  <c:v>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'Data for Charting'!$M$8</c:f>
              <c:strCache>
                <c:ptCount val="1"/>
                <c:pt idx="0">
                  <c:v>$5M - 9.9M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dLbl>
              <c:idx val="0"/>
              <c:layout>
                <c:manualLayout>
                  <c:x val="-4.5492661722830334E-2"/>
                  <c:y val="-2.0202020202020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4150939035789E-2"/>
                  <c:y val="3.6363636363636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285114771040874E-2"/>
                  <c:y val="1.6161616161616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740041734923955E-2"/>
                  <c:y val="-1.6161616161616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675052168654943E-2"/>
                  <c:y val="2.0202020202020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350104337309887E-3"/>
                  <c:y val="2.0202020202020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'Data for Charting'!$N$6:$T$6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'Data for Charting'!$N$8:$T$8</c:f>
              <c:numCache>
                <c:formatCode>General</c:formatCode>
                <c:ptCount val="7"/>
                <c:pt idx="0">
                  <c:v>13</c:v>
                </c:pt>
                <c:pt idx="1">
                  <c:v>12</c:v>
                </c:pt>
                <c:pt idx="2">
                  <c:v>7</c:v>
                </c:pt>
                <c:pt idx="3">
                  <c:v>7</c:v>
                </c:pt>
                <c:pt idx="4">
                  <c:v>2</c:v>
                </c:pt>
                <c:pt idx="5">
                  <c:v>9</c:v>
                </c:pt>
                <c:pt idx="6">
                  <c:v>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'Data for Charting'!$M$9</c:f>
              <c:strCache>
                <c:ptCount val="1"/>
                <c:pt idx="0">
                  <c:v>$10M - 24.9M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dLbl>
              <c:idx val="0"/>
              <c:layout>
                <c:manualLayout>
                  <c:x val="-4.4025156505964835E-2"/>
                  <c:y val="1.8181818181818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675052168654943E-2"/>
                  <c:y val="-3.0303030303030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077567819251427E-2"/>
                  <c:y val="-1.4141414141414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077567819251427E-2"/>
                  <c:y val="-3.2323232323232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740041734923955E-2"/>
                  <c:y val="-2.22222222222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675052168654943E-3"/>
                  <c:y val="4.6464646464646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'Data for Charting'!$N$6:$T$6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'Data for Charting'!$N$9:$T$9</c:f>
              <c:numCache>
                <c:formatCode>General</c:formatCode>
                <c:ptCount val="7"/>
                <c:pt idx="0">
                  <c:v>10</c:v>
                </c:pt>
                <c:pt idx="1">
                  <c:v>18</c:v>
                </c:pt>
                <c:pt idx="2">
                  <c:v>7</c:v>
                </c:pt>
                <c:pt idx="3">
                  <c:v>4</c:v>
                </c:pt>
                <c:pt idx="4">
                  <c:v>4</c:v>
                </c:pt>
                <c:pt idx="5">
                  <c:v>9</c:v>
                </c:pt>
                <c:pt idx="6">
                  <c:v>10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'Data for Charting'!$M$10</c:f>
              <c:strCache>
                <c:ptCount val="1"/>
                <c:pt idx="0">
                  <c:v>$25M+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dLbl>
              <c:idx val="4"/>
              <c:layout>
                <c:manualLayout>
                  <c:x val="-1.9147245429154566E-2"/>
                  <c:y val="1.1202099737532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809719344827095E-2"/>
                  <c:y val="2.938391791935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9967974876311766E-3"/>
                  <c:y val="-1.70807285452954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'Data for Charting'!$N$6:$T$6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'Data for Charting'!$N$10:$T$10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7171840"/>
        <c:axId val="87173376"/>
      </c:lineChart>
      <c:catAx>
        <c:axId val="8717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7173376"/>
        <c:crosses val="autoZero"/>
        <c:auto val="1"/>
        <c:lblAlgn val="ctr"/>
        <c:lblOffset val="100"/>
        <c:noMultiLvlLbl val="0"/>
      </c:catAx>
      <c:valAx>
        <c:axId val="871733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71718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6612736297196569"/>
          <c:y val="3.5323068944445382E-2"/>
          <c:w val="0.61934470540627962"/>
          <c:h val="0.133016584431436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="1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for Charting'!$C$62</c:f>
              <c:strCache>
                <c:ptCount val="1"/>
                <c:pt idx="0">
                  <c:v>A&amp;C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'Data for Charting'!$D$61:$J$61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'Data for Charting'!$D$62:$J$62</c:f>
              <c:numCache>
                <c:formatCode>General</c:formatCode>
                <c:ptCount val="7"/>
                <c:pt idx="0">
                  <c:v>49</c:v>
                </c:pt>
                <c:pt idx="1">
                  <c:v>88</c:v>
                </c:pt>
                <c:pt idx="2">
                  <c:v>41</c:v>
                </c:pt>
                <c:pt idx="3">
                  <c:v>32</c:v>
                </c:pt>
                <c:pt idx="4">
                  <c:v>22</c:v>
                </c:pt>
                <c:pt idx="5">
                  <c:v>50</c:v>
                </c:pt>
                <c:pt idx="6">
                  <c:v>80</c:v>
                </c:pt>
              </c:numCache>
            </c:numRef>
          </c:val>
        </c:ser>
        <c:ser>
          <c:idx val="1"/>
          <c:order val="1"/>
          <c:tx>
            <c:strRef>
              <c:f>'Data for Charting'!$C$63</c:f>
              <c:strCache>
                <c:ptCount val="1"/>
                <c:pt idx="0">
                  <c:v>Higher Ed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numRef>
              <c:f>'Data for Charting'!$D$61:$J$61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'Data for Charting'!$D$63:$J$63</c:f>
              <c:numCache>
                <c:formatCode>General</c:formatCode>
                <c:ptCount val="7"/>
                <c:pt idx="0">
                  <c:v>527</c:v>
                </c:pt>
                <c:pt idx="1">
                  <c:v>587</c:v>
                </c:pt>
                <c:pt idx="2">
                  <c:v>441</c:v>
                </c:pt>
                <c:pt idx="3">
                  <c:v>316</c:v>
                </c:pt>
                <c:pt idx="4">
                  <c:v>264</c:v>
                </c:pt>
                <c:pt idx="5">
                  <c:v>436</c:v>
                </c:pt>
                <c:pt idx="6">
                  <c:v>485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7724800"/>
        <c:axId val="87726336"/>
      </c:barChart>
      <c:catAx>
        <c:axId val="8772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7726336"/>
        <c:crosses val="autoZero"/>
        <c:auto val="1"/>
        <c:lblAlgn val="ctr"/>
        <c:lblOffset val="100"/>
        <c:noMultiLvlLbl val="0"/>
      </c:catAx>
      <c:valAx>
        <c:axId val="87726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77248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878877225815889"/>
          <c:y val="0.10594886914508937"/>
          <c:w val="0.19774318845314245"/>
          <c:h val="0.1088020243626438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="1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for Charting'!$C$33</c:f>
              <c:strCache>
                <c:ptCount val="1"/>
                <c:pt idx="0">
                  <c:v>A&amp;C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'Data for Charting'!$D$32:$J$32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'Data for Charting'!$D$33:$J$33</c:f>
              <c:numCache>
                <c:formatCode>General</c:formatCode>
                <c:ptCount val="7"/>
                <c:pt idx="0">
                  <c:v>21</c:v>
                </c:pt>
                <c:pt idx="1">
                  <c:v>53</c:v>
                </c:pt>
                <c:pt idx="2">
                  <c:v>22</c:v>
                </c:pt>
                <c:pt idx="3">
                  <c:v>17</c:v>
                </c:pt>
                <c:pt idx="4">
                  <c:v>12</c:v>
                </c:pt>
                <c:pt idx="5">
                  <c:v>28</c:v>
                </c:pt>
                <c:pt idx="6">
                  <c:v>49</c:v>
                </c:pt>
              </c:numCache>
            </c:numRef>
          </c:val>
        </c:ser>
        <c:ser>
          <c:idx val="1"/>
          <c:order val="1"/>
          <c:tx>
            <c:strRef>
              <c:f>'Data for Charting'!$C$34</c:f>
              <c:strCache>
                <c:ptCount val="1"/>
                <c:pt idx="0">
                  <c:v>Higher Ed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numRef>
              <c:f>'Data for Charting'!$D$32:$J$32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'Data for Charting'!$D$34:$J$34</c:f>
              <c:numCache>
                <c:formatCode>General</c:formatCode>
                <c:ptCount val="7"/>
                <c:pt idx="0">
                  <c:v>265</c:v>
                </c:pt>
                <c:pt idx="1">
                  <c:v>290</c:v>
                </c:pt>
                <c:pt idx="2">
                  <c:v>210</c:v>
                </c:pt>
                <c:pt idx="3">
                  <c:v>181</c:v>
                </c:pt>
                <c:pt idx="4">
                  <c:v>118</c:v>
                </c:pt>
                <c:pt idx="5">
                  <c:v>211</c:v>
                </c:pt>
                <c:pt idx="6">
                  <c:v>234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7905024"/>
        <c:axId val="87906560"/>
      </c:barChart>
      <c:catAx>
        <c:axId val="8790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7906560"/>
        <c:crosses val="autoZero"/>
        <c:auto val="1"/>
        <c:lblAlgn val="ctr"/>
        <c:lblOffset val="100"/>
        <c:noMultiLvlLbl val="0"/>
      </c:catAx>
      <c:valAx>
        <c:axId val="87906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79050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9081771784284072"/>
          <c:y val="0.14832434926547577"/>
          <c:w val="0.19774318845314245"/>
          <c:h val="9.6694744328247748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="1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for Charting'!$C$39</c:f>
              <c:strCache>
                <c:ptCount val="1"/>
                <c:pt idx="0">
                  <c:v>A&amp;C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'Data for Charting'!$D$38:$J$38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'Data for Charting'!$D$39:$J$39</c:f>
              <c:numCache>
                <c:formatCode>General</c:formatCode>
                <c:ptCount val="7"/>
                <c:pt idx="0">
                  <c:v>13</c:v>
                </c:pt>
                <c:pt idx="1">
                  <c:v>12</c:v>
                </c:pt>
                <c:pt idx="2">
                  <c:v>7</c:v>
                </c:pt>
                <c:pt idx="3">
                  <c:v>7</c:v>
                </c:pt>
                <c:pt idx="4">
                  <c:v>2</c:v>
                </c:pt>
                <c:pt idx="5">
                  <c:v>9</c:v>
                </c:pt>
                <c:pt idx="6">
                  <c:v>12</c:v>
                </c:pt>
              </c:numCache>
            </c:numRef>
          </c:val>
        </c:ser>
        <c:ser>
          <c:idx val="1"/>
          <c:order val="1"/>
          <c:tx>
            <c:strRef>
              <c:f>'Data for Charting'!$C$40</c:f>
              <c:strCache>
                <c:ptCount val="1"/>
                <c:pt idx="0">
                  <c:v>Higher Ed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numRef>
              <c:f>'Data for Charting'!$D$38:$J$38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'Data for Charting'!$D$40:$J$40</c:f>
              <c:numCache>
                <c:formatCode>General</c:formatCode>
                <c:ptCount val="7"/>
                <c:pt idx="0">
                  <c:v>112</c:v>
                </c:pt>
                <c:pt idx="1">
                  <c:v>146</c:v>
                </c:pt>
                <c:pt idx="2">
                  <c:v>103</c:v>
                </c:pt>
                <c:pt idx="3">
                  <c:v>68</c:v>
                </c:pt>
                <c:pt idx="4">
                  <c:v>58</c:v>
                </c:pt>
                <c:pt idx="5">
                  <c:v>89</c:v>
                </c:pt>
                <c:pt idx="6">
                  <c:v>131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8285952"/>
        <c:axId val="88287488"/>
      </c:barChart>
      <c:catAx>
        <c:axId val="8828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8287488"/>
        <c:crosses val="autoZero"/>
        <c:auto val="1"/>
        <c:lblAlgn val="ctr"/>
        <c:lblOffset val="100"/>
        <c:noMultiLvlLbl val="0"/>
      </c:catAx>
      <c:valAx>
        <c:axId val="882874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82859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8202773205908538"/>
          <c:y val="7.3662789053366401E-2"/>
          <c:w val="0.19774318845314245"/>
          <c:h val="0.1229271844027726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="1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114973936884672E-2"/>
          <c:y val="7.1481413100712543E-2"/>
          <c:w val="0.96777005212623068"/>
          <c:h val="0.862984676505235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 for Charting'!$C$45</c:f>
              <c:strCache>
                <c:ptCount val="1"/>
                <c:pt idx="0">
                  <c:v>A&amp;C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'Data for Charting'!$D$44:$J$44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'Data for Charting'!$D$45:$J$45</c:f>
              <c:numCache>
                <c:formatCode>General</c:formatCode>
                <c:ptCount val="7"/>
                <c:pt idx="0">
                  <c:v>10</c:v>
                </c:pt>
                <c:pt idx="1">
                  <c:v>18</c:v>
                </c:pt>
                <c:pt idx="2">
                  <c:v>7</c:v>
                </c:pt>
                <c:pt idx="3">
                  <c:v>4</c:v>
                </c:pt>
                <c:pt idx="4">
                  <c:v>4</c:v>
                </c:pt>
                <c:pt idx="5">
                  <c:v>9</c:v>
                </c:pt>
                <c:pt idx="6">
                  <c:v>10</c:v>
                </c:pt>
              </c:numCache>
            </c:numRef>
          </c:val>
        </c:ser>
        <c:ser>
          <c:idx val="1"/>
          <c:order val="1"/>
          <c:tx>
            <c:strRef>
              <c:f>'Data for Charting'!$C$46</c:f>
              <c:strCache>
                <c:ptCount val="1"/>
                <c:pt idx="0">
                  <c:v>Higher Ed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numRef>
              <c:f>'Data for Charting'!$D$44:$J$44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'Data for Charting'!$D$46:$J$46</c:f>
              <c:numCache>
                <c:formatCode>General</c:formatCode>
                <c:ptCount val="7"/>
                <c:pt idx="0">
                  <c:v>107</c:v>
                </c:pt>
                <c:pt idx="1">
                  <c:v>98</c:v>
                </c:pt>
                <c:pt idx="2">
                  <c:v>89</c:v>
                </c:pt>
                <c:pt idx="3">
                  <c:v>47</c:v>
                </c:pt>
                <c:pt idx="4">
                  <c:v>57</c:v>
                </c:pt>
                <c:pt idx="5">
                  <c:v>100</c:v>
                </c:pt>
                <c:pt idx="6">
                  <c:v>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8476800"/>
        <c:axId val="98478336"/>
      </c:barChart>
      <c:catAx>
        <c:axId val="9847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8478336"/>
        <c:crosses val="autoZero"/>
        <c:auto val="1"/>
        <c:lblAlgn val="ctr"/>
        <c:lblOffset val="100"/>
        <c:noMultiLvlLbl val="0"/>
      </c:catAx>
      <c:valAx>
        <c:axId val="98478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84768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0107270125722185"/>
          <c:y val="7.5680669059099093E-2"/>
          <c:w val="0.19774318845314245"/>
          <c:h val="8.8623224305317008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="1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5.7356253060583742E-2"/>
          <c:w val="1"/>
          <c:h val="0.87710983654536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 for Charting'!$C$50</c:f>
              <c:strCache>
                <c:ptCount val="1"/>
                <c:pt idx="0">
                  <c:v>A&amp;C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'Data for Charting'!$D$49:$J$49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'Data for Charting'!$D$50:$J$50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8</c:v>
                </c:pt>
              </c:numCache>
            </c:numRef>
          </c:val>
        </c:ser>
        <c:ser>
          <c:idx val="1"/>
          <c:order val="1"/>
          <c:tx>
            <c:strRef>
              <c:f>'Data for Charting'!$C$51</c:f>
              <c:strCache>
                <c:ptCount val="1"/>
                <c:pt idx="0">
                  <c:v>Higher Ed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numRef>
              <c:f>'Data for Charting'!$D$49:$J$49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'Data for Charting'!$D$51:$J$51</c:f>
              <c:numCache>
                <c:formatCode>General</c:formatCode>
                <c:ptCount val="7"/>
                <c:pt idx="0">
                  <c:v>43</c:v>
                </c:pt>
                <c:pt idx="1">
                  <c:v>53</c:v>
                </c:pt>
                <c:pt idx="2">
                  <c:v>39</c:v>
                </c:pt>
                <c:pt idx="3">
                  <c:v>20</c:v>
                </c:pt>
                <c:pt idx="4">
                  <c:v>31</c:v>
                </c:pt>
                <c:pt idx="5">
                  <c:v>36</c:v>
                </c:pt>
                <c:pt idx="6">
                  <c:v>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8190080"/>
        <c:axId val="98191616"/>
      </c:barChart>
      <c:catAx>
        <c:axId val="9819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8191616"/>
        <c:crosses val="autoZero"/>
        <c:auto val="1"/>
        <c:lblAlgn val="ctr"/>
        <c:lblOffset val="100"/>
        <c:noMultiLvlLbl val="0"/>
      </c:catAx>
      <c:valAx>
        <c:axId val="98191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81900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0075369536954144"/>
          <c:y val="0.12814554920814891"/>
          <c:w val="0.19774318845314245"/>
          <c:h val="0.1067841443569111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="1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DD24417-B51C-4826-8C8C-EA46018A71B6}" type="datetime1">
              <a:rPr lang="en-US"/>
              <a:pPr>
                <a:defRPr/>
              </a:pPr>
              <a:t>5/9/2013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525109F-B756-4024-806A-5CD1FA8CC8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243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E12D2FD-2963-4739-A2C9-2CE2DC902574}" type="datetime1">
              <a:rPr lang="en-US"/>
              <a:pPr>
                <a:defRPr/>
              </a:pPr>
              <a:t>5/9/2013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54AA076-561C-44A6-A5B6-4CD679F5D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936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AA076-561C-44A6-A5B6-4CD679F5D20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3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1925" y="184150"/>
            <a:ext cx="9288463" cy="812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"/>
          <a:stretch>
            <a:fillRect/>
          </a:stretch>
        </p:blipFill>
        <p:spPr bwMode="auto">
          <a:xfrm>
            <a:off x="0" y="4227513"/>
            <a:ext cx="10160000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38" y="-84138"/>
            <a:ext cx="758825" cy="777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53238" y="185738"/>
            <a:ext cx="25558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sz="1100">
                <a:latin typeface="Garamond" pitchFamily="18" charset="0"/>
              </a:rPr>
              <a:t>800.526.9005   |   www.martsandlundy.com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8334" y="1682575"/>
            <a:ext cx="7013222" cy="1633537"/>
          </a:xfrm>
          <a:prstGeom prst="rect">
            <a:avLst/>
          </a:prstGeom>
        </p:spPr>
        <p:txBody>
          <a:bodyPr/>
          <a:lstStyle>
            <a:lvl1pPr algn="l" rtl="0">
              <a:spcAft>
                <a:spcPts val="0"/>
              </a:spcAft>
              <a:defRPr lang="en-US" sz="4800" b="0" i="0" u="none" strike="noStrike" baseline="0" smtClean="0">
                <a:solidFill>
                  <a:srgbClr val="330000"/>
                </a:solidFill>
                <a:latin typeface="Garamond"/>
                <a:cs typeface="Garamond"/>
              </a:defRPr>
            </a:lvl1pPr>
          </a:lstStyle>
          <a:p>
            <a:r>
              <a:rPr lang="en-US" dirty="0" smtClean="0"/>
              <a:t>Click to edit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96278" y="4342737"/>
            <a:ext cx="4663722" cy="1163395"/>
          </a:xfrm>
          <a:prstGeom prst="rect">
            <a:avLst/>
          </a:prstGeom>
          <a:solidFill>
            <a:srgbClr val="7EC352"/>
          </a:solidFill>
        </p:spPr>
        <p:txBody>
          <a:bodyPr lIns="182880" tIns="182880" bIns="91440" anchor="ctr" anchorCtr="0">
            <a:spAutoFit/>
          </a:bodyPr>
          <a:lstStyle>
            <a:lvl1pPr marL="0" indent="0" algn="l">
              <a:lnSpc>
                <a:spcPct val="120000"/>
              </a:lnSpc>
              <a:buNone/>
              <a:defRPr sz="1200" b="0" i="0" u="none" spc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DATE</a:t>
            </a:r>
          </a:p>
          <a:p>
            <a:endParaRPr lang="en-US" dirty="0" smtClean="0"/>
          </a:p>
          <a:p>
            <a:r>
              <a:rPr lang="en-US" dirty="0" smtClean="0"/>
              <a:t>Consultant Name</a:t>
            </a:r>
          </a:p>
          <a:p>
            <a:r>
              <a:rPr lang="en-US" dirty="0" smtClean="0"/>
              <a:t>Title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61925" y="184150"/>
            <a:ext cx="9288463" cy="812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"/>
          <a:stretch>
            <a:fillRect/>
          </a:stretch>
        </p:blipFill>
        <p:spPr bwMode="auto">
          <a:xfrm>
            <a:off x="0" y="4227513"/>
            <a:ext cx="10160000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38" y="-84138"/>
            <a:ext cx="758825" cy="777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6853238" y="185738"/>
            <a:ext cx="25558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sz="1100" dirty="0">
                <a:latin typeface="Garamond" pitchFamily="18" charset="0"/>
              </a:rPr>
              <a:t>800.526.9005   |   www.martsandlundy.com</a:t>
            </a:r>
          </a:p>
        </p:txBody>
      </p:sp>
    </p:spTree>
    <p:extLst>
      <p:ext uri="{BB962C8B-B14F-4D97-AF65-F5344CB8AC3E}">
        <p14:creationId xmlns:p14="http://schemas.microsoft.com/office/powerpoint/2010/main" val="27958250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1016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7523761" y="7051851"/>
            <a:ext cx="1657349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defRPr/>
            </a:pPr>
            <a:r>
              <a:rPr lang="de-DE" sz="1000" dirty="0" smtClean="0">
                <a:latin typeface="Garamond" charset="0"/>
              </a:rPr>
              <a:t>Proprietary &amp; Confidential   </a:t>
            </a:r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1016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34975" y="184150"/>
            <a:ext cx="9290050" cy="812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98562" y="2726531"/>
            <a:ext cx="7982547" cy="88503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20000"/>
              </a:lnSpc>
              <a:tabLst>
                <a:tab pos="292100" algn="l"/>
                <a:tab pos="4127500" algn="l"/>
              </a:tabLst>
              <a:defRPr sz="3200" b="1" i="0">
                <a:solidFill>
                  <a:schemeClr val="bg1"/>
                </a:solidFill>
                <a:latin typeface="Garamond"/>
                <a:cs typeface="Garamond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section break text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8" y="6923671"/>
            <a:ext cx="2005715" cy="470476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>
            <a:off x="725488" y="6923671"/>
            <a:ext cx="8709025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7523761" y="7051851"/>
            <a:ext cx="1657349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defRPr/>
            </a:pPr>
            <a:r>
              <a:rPr lang="de-DE" sz="1000" dirty="0" smtClean="0">
                <a:latin typeface="Garamond" charset="0"/>
              </a:rPr>
              <a:t>Proprietary &amp; Confidential   </a:t>
            </a:r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34975" y="184150"/>
            <a:ext cx="9290050" cy="812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8" y="6923671"/>
            <a:ext cx="2005715" cy="47047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725488" y="6923671"/>
            <a:ext cx="8709025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6678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7523761" y="7051851"/>
            <a:ext cx="1657349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defRPr/>
            </a:pPr>
            <a:r>
              <a:rPr lang="de-DE" sz="1000" dirty="0" smtClean="0">
                <a:latin typeface="Garamond" charset="0"/>
              </a:rPr>
              <a:t>Proprietary &amp; Confidential   </a:t>
            </a:r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8" y="6923671"/>
            <a:ext cx="2005715" cy="47047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>
            <a:off x="725488" y="6923671"/>
            <a:ext cx="8709025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66057" y="358238"/>
            <a:ext cx="9027886" cy="923109"/>
          </a:xfrm>
          <a:prstGeom prst="rect">
            <a:avLst/>
          </a:prstGeom>
        </p:spPr>
        <p:txBody>
          <a:bodyPr/>
          <a:lstStyle>
            <a:lvl1pPr algn="l">
              <a:defRPr sz="3800" b="1">
                <a:solidFill>
                  <a:srgbClr val="0072CE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725488" y="1200150"/>
            <a:ext cx="8709025" cy="55689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  <a:lvl2pPr marL="914400" indent="-457200" algn="l">
              <a:buFont typeface="Arial" pitchFamily="34" charset="0"/>
              <a:buChar char="•"/>
              <a:defRPr/>
            </a:lvl2pPr>
            <a:lvl3pPr marL="1371600" indent="-457200" algn="l">
              <a:buSzPct val="75000"/>
              <a:buFont typeface="Courier New" pitchFamily="49" charset="0"/>
              <a:buChar char="o"/>
              <a:defRPr/>
            </a:lvl3pPr>
            <a:lvl4pPr marL="1828800" indent="-457200" algn="l">
              <a:buSzPct val="75000"/>
              <a:buFont typeface="Wingdings" pitchFamily="2" charset="2"/>
              <a:buChar char="§"/>
              <a:defRPr/>
            </a:lvl4pPr>
            <a:lvl5pPr marL="2286000" indent="-457200" algn="l">
              <a:buSzPct val="75000"/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copy and bulleted list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7523761" y="7051851"/>
            <a:ext cx="1657349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defRPr/>
            </a:pPr>
            <a:r>
              <a:rPr lang="de-DE" sz="1000" dirty="0" smtClean="0">
                <a:latin typeface="Garamond" charset="0"/>
              </a:rPr>
              <a:t>Proprietary &amp; Confidential   </a:t>
            </a:r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8" y="6923671"/>
            <a:ext cx="2005715" cy="47047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 bwMode="auto">
          <a:xfrm>
            <a:off x="725488" y="6923671"/>
            <a:ext cx="8709025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 bwMode="auto">
          <a:xfrm>
            <a:off x="9642764" y="0"/>
            <a:ext cx="517236" cy="76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1" name="Picture 6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868" y="56190"/>
            <a:ext cx="1298242" cy="41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8922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r 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23761" y="7051851"/>
            <a:ext cx="1657349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defRPr/>
            </a:pPr>
            <a:r>
              <a:rPr lang="de-DE" sz="1000" dirty="0" smtClean="0">
                <a:latin typeface="Garamond" charset="0"/>
              </a:rPr>
              <a:t>Proprietary &amp; Confidential   </a:t>
            </a:r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8" y="6923671"/>
            <a:ext cx="2005715" cy="47047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725488" y="6923671"/>
            <a:ext cx="8709025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66057" y="358238"/>
            <a:ext cx="9027886" cy="923109"/>
          </a:xfrm>
          <a:prstGeom prst="rect">
            <a:avLst/>
          </a:prstGeom>
        </p:spPr>
        <p:txBody>
          <a:bodyPr/>
          <a:lstStyle>
            <a:lvl1pPr algn="l">
              <a:defRPr sz="3800" b="1">
                <a:solidFill>
                  <a:srgbClr val="0072CE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0"/>
          </p:nvPr>
        </p:nvSpPr>
        <p:spPr>
          <a:xfrm>
            <a:off x="819397" y="1222375"/>
            <a:ext cx="8515103" cy="5499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523761" y="7051851"/>
            <a:ext cx="1657349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defRPr/>
            </a:pPr>
            <a:r>
              <a:rPr lang="de-DE" sz="1000" dirty="0" smtClean="0">
                <a:latin typeface="Garamond" charset="0"/>
              </a:rPr>
              <a:t>Proprietary &amp; Confidential   </a:t>
            </a:r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8" y="6923671"/>
            <a:ext cx="2005715" cy="47047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725488" y="6923671"/>
            <a:ext cx="8709025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 bwMode="auto">
          <a:xfrm>
            <a:off x="9642764" y="0"/>
            <a:ext cx="517236" cy="76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938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23761" y="7051851"/>
            <a:ext cx="1657349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defRPr/>
            </a:pPr>
            <a:r>
              <a:rPr lang="de-DE" sz="1000" dirty="0" smtClean="0">
                <a:latin typeface="Garamond" charset="0"/>
              </a:rPr>
              <a:t>Proprietary &amp; Confidential   </a:t>
            </a:r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8" y="6923671"/>
            <a:ext cx="2005715" cy="47047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725488" y="6923671"/>
            <a:ext cx="8709025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523761" y="7051851"/>
            <a:ext cx="1657349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defRPr/>
            </a:pPr>
            <a:r>
              <a:rPr lang="de-DE" sz="1000" dirty="0" smtClean="0">
                <a:latin typeface="Garamond" charset="0"/>
              </a:rPr>
              <a:t>Proprietary &amp; Confidential   </a:t>
            </a:r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8" y="6923671"/>
            <a:ext cx="2005715" cy="470476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 bwMode="auto">
          <a:xfrm>
            <a:off x="725488" y="6923671"/>
            <a:ext cx="8709025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 bwMode="auto">
          <a:xfrm>
            <a:off x="9642764" y="0"/>
            <a:ext cx="517236" cy="76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66057" y="358238"/>
            <a:ext cx="9027886" cy="923109"/>
          </a:xfrm>
          <a:prstGeom prst="rect">
            <a:avLst/>
          </a:prstGeom>
        </p:spPr>
        <p:txBody>
          <a:bodyPr/>
          <a:lstStyle>
            <a:lvl1pPr algn="l">
              <a:defRPr sz="3800" b="1">
                <a:solidFill>
                  <a:srgbClr val="0072CE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926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6"/>
          <p:cNvSpPr txBox="1">
            <a:spLocks/>
          </p:cNvSpPr>
          <p:nvPr/>
        </p:nvSpPr>
        <p:spPr>
          <a:xfrm>
            <a:off x="8905072" y="7056438"/>
            <a:ext cx="595312" cy="412750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 sz="3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r">
              <a:defRPr/>
            </a:pPr>
            <a:fld id="{2D10C2D0-F415-443C-AA8A-A7F166A4B4B7}" type="slidenum">
              <a:rPr lang="en-US" sz="1000" smtClean="0">
                <a:solidFill>
                  <a:schemeClr val="tx1"/>
                </a:solidFill>
                <a:latin typeface="65 Helvetica Medium" charset="0"/>
                <a:ea typeface="MS PGothic" pitchFamily="34" charset="-128"/>
              </a:rPr>
              <a:pPr algn="r">
                <a:defRPr/>
              </a:pPr>
              <a:t>‹#›</a:t>
            </a:fld>
            <a:endParaRPr lang="en-US" sz="1000" dirty="0" smtClean="0">
              <a:solidFill>
                <a:schemeClr val="tx1"/>
              </a:solidFill>
              <a:latin typeface="65 Helvetica Medium" charset="0"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MS PGothic" pitchFamily="34" charset="-128"/>
          <a:cs typeface="ＭＳ Ｐゴシック" charset="0"/>
          <a:sym typeface="Gill Sans" pitchFamily="-8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  <a:sym typeface="Gill Sans" pitchFamily="-8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  <a:sym typeface="Gill Sans" pitchFamily="-8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  <a:sym typeface="Gill Sans" pitchFamily="-8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  <a:sym typeface="Gill Sans" pitchFamily="-8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  <a:sym typeface="Gill Sans" pitchFamily="-84" charset="0"/>
        </a:defRPr>
      </a:lvl1pPr>
      <a:lvl2pPr marL="742950" indent="-28575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itchFamily="34" charset="-128"/>
          <a:cs typeface="+mn-cs"/>
          <a:sym typeface="Gill Sans" pitchFamily="-84" charset="0"/>
        </a:defRPr>
      </a:lvl2pPr>
      <a:lvl3pPr marL="1143000" indent="-228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itchFamily="34" charset="-128"/>
          <a:cs typeface="+mn-cs"/>
          <a:sym typeface="Gill Sans" pitchFamily="-84" charset="0"/>
        </a:defRPr>
      </a:lvl3pPr>
      <a:lvl4pPr marL="1600200" indent="-228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itchFamily="34" charset="-128"/>
          <a:cs typeface="+mn-cs"/>
          <a:sym typeface="Gill Sans" pitchFamily="-84" charset="0"/>
        </a:defRPr>
      </a:lvl4pPr>
      <a:lvl5pPr marL="2057400" indent="-228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itchFamily="34" charset="-128"/>
          <a:cs typeface="+mn-cs"/>
          <a:sym typeface="Gill Sans" pitchFamily="-8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8334" y="1636855"/>
            <a:ext cx="7013222" cy="1633537"/>
          </a:xfrm>
        </p:spPr>
        <p:txBody>
          <a:bodyPr/>
          <a:lstStyle/>
          <a:p>
            <a:r>
              <a:rPr lang="en-US" dirty="0" smtClean="0"/>
              <a:t>Philanthropic Trends</a:t>
            </a:r>
            <a:br>
              <a:rPr lang="en-US" dirty="0" smtClean="0"/>
            </a:br>
            <a:r>
              <a:rPr lang="en-US" sz="3600" i="1" dirty="0" smtClean="0"/>
              <a:t>AMDA 2013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96278" y="4475526"/>
            <a:ext cx="4663722" cy="1720407"/>
          </a:xfrm>
          <a:solidFill>
            <a:srgbClr val="F7941E"/>
          </a:solidFill>
        </p:spPr>
        <p:txBody>
          <a:bodyPr/>
          <a:lstStyle/>
          <a:p>
            <a:r>
              <a:rPr lang="en-US" sz="2000" b="1" dirty="0"/>
              <a:t>Lynne LaMarca </a:t>
            </a:r>
            <a:r>
              <a:rPr lang="en-US" sz="2000" b="1" dirty="0" smtClean="0"/>
              <a:t>Heinrich  |  Senior </a:t>
            </a:r>
            <a:r>
              <a:rPr lang="en-US" sz="2000" b="1" dirty="0"/>
              <a:t>Consultant &amp; Principal 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May  9,  2013</a:t>
            </a:r>
            <a:endParaRPr lang="en-US" sz="2000" b="1" dirty="0"/>
          </a:p>
        </p:txBody>
      </p:sp>
      <p:pic>
        <p:nvPicPr>
          <p:cNvPr id="5122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57007"/>
            <a:ext cx="1571625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469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77" y="236318"/>
            <a:ext cx="9027886" cy="923109"/>
          </a:xfrm>
        </p:spPr>
        <p:txBody>
          <a:bodyPr/>
          <a:lstStyle/>
          <a:p>
            <a:r>
              <a:rPr lang="en-US" sz="3200" dirty="0"/>
              <a:t>All $1M+ Gifts: Compare A&amp;C to Higher Ed. (</a:t>
            </a:r>
            <a:r>
              <a:rPr lang="en-US" sz="3200" dirty="0" smtClean="0"/>
              <a:t>includes bequests)</a:t>
            </a:r>
            <a:endParaRPr lang="en-US" sz="3200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091893"/>
              </p:ext>
            </p:extLst>
          </p:nvPr>
        </p:nvGraphicFramePr>
        <p:xfrm>
          <a:off x="745522" y="663133"/>
          <a:ext cx="8668956" cy="629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2031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457" y="266798"/>
            <a:ext cx="9027886" cy="923109"/>
          </a:xfrm>
        </p:spPr>
        <p:txBody>
          <a:bodyPr/>
          <a:lstStyle/>
          <a:p>
            <a:r>
              <a:rPr lang="en-US" sz="3200" dirty="0"/>
              <a:t>$1M - $4.9M: Compare A&amp;C to Higher Ed. (</a:t>
            </a:r>
            <a:r>
              <a:rPr lang="en-US" sz="3200" dirty="0" smtClean="0"/>
              <a:t>includes </a:t>
            </a:r>
            <a:r>
              <a:rPr lang="en-US" sz="3200" dirty="0"/>
              <a:t>bequests)</a:t>
            </a:r>
            <a:br>
              <a:rPr lang="en-US" sz="3200" dirty="0"/>
            </a:br>
            <a:endParaRPr lang="en-US" sz="3200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46674"/>
              </p:ext>
            </p:extLst>
          </p:nvPr>
        </p:nvGraphicFramePr>
        <p:xfrm>
          <a:off x="730282" y="632653"/>
          <a:ext cx="8668956" cy="629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448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097" y="251558"/>
            <a:ext cx="9027886" cy="923109"/>
          </a:xfrm>
        </p:spPr>
        <p:txBody>
          <a:bodyPr/>
          <a:lstStyle/>
          <a:p>
            <a:r>
              <a:rPr lang="en-US" sz="3200" dirty="0"/>
              <a:t>$5M-$9.9 Gifts: Compare A&amp;C to Higher Ed. (includes bequests)</a:t>
            </a:r>
            <a:br>
              <a:rPr lang="en-US" sz="3200" dirty="0"/>
            </a:br>
            <a:endParaRPr lang="en-US" sz="3200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431152"/>
              </p:ext>
            </p:extLst>
          </p:nvPr>
        </p:nvGraphicFramePr>
        <p:xfrm>
          <a:off x="745522" y="663133"/>
          <a:ext cx="8668956" cy="629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3334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37" y="160118"/>
            <a:ext cx="9027886" cy="923109"/>
          </a:xfrm>
        </p:spPr>
        <p:txBody>
          <a:bodyPr/>
          <a:lstStyle/>
          <a:p>
            <a:r>
              <a:rPr lang="en-US" sz="3200" dirty="0"/>
              <a:t>$10M-$24.9M Gifts: Compare A&amp;C to Higher Ed. (includes </a:t>
            </a:r>
            <a:r>
              <a:rPr lang="en-US" sz="3200" dirty="0" smtClean="0"/>
              <a:t>bequests)</a:t>
            </a:r>
            <a:endParaRPr lang="en-US" sz="3200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550656"/>
              </p:ext>
            </p:extLst>
          </p:nvPr>
        </p:nvGraphicFramePr>
        <p:xfrm>
          <a:off x="198120" y="480253"/>
          <a:ext cx="9170638" cy="629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1501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7" y="175358"/>
            <a:ext cx="9027886" cy="923109"/>
          </a:xfrm>
        </p:spPr>
        <p:txBody>
          <a:bodyPr/>
          <a:lstStyle/>
          <a:p>
            <a:r>
              <a:rPr lang="en-US" sz="3200" dirty="0"/>
              <a:t>$25M+ Gifts: Compare A&amp;C to Higher Ed. (includes </a:t>
            </a:r>
            <a:r>
              <a:rPr lang="en-US" sz="3200" dirty="0" smtClean="0"/>
              <a:t>bequests)</a:t>
            </a:r>
            <a:endParaRPr lang="en-US" sz="3200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685028"/>
              </p:ext>
            </p:extLst>
          </p:nvPr>
        </p:nvGraphicFramePr>
        <p:xfrm>
          <a:off x="548640" y="571693"/>
          <a:ext cx="8911558" cy="629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8365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198562" y="2071211"/>
            <a:ext cx="7982547" cy="885032"/>
          </a:xfrm>
        </p:spPr>
        <p:txBody>
          <a:bodyPr/>
          <a:lstStyle/>
          <a:p>
            <a:r>
              <a:rPr lang="en-US" sz="3800" dirty="0" smtClean="0"/>
              <a:t>Trend #2:  </a:t>
            </a:r>
          </a:p>
          <a:p>
            <a:r>
              <a:rPr lang="en-US" dirty="0" smtClean="0"/>
              <a:t>What Do Donors Want?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99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Graduate Level Learning Experiences</a:t>
            </a:r>
          </a:p>
          <a:p>
            <a:endParaRPr lang="en-US" dirty="0">
              <a:latin typeface="+mj-lt"/>
            </a:endParaRPr>
          </a:p>
          <a:p>
            <a:r>
              <a:rPr lang="en-US" smtClean="0">
                <a:latin typeface="+mj-lt"/>
              </a:rPr>
              <a:t>Meaningful Engagement </a:t>
            </a:r>
            <a:r>
              <a:rPr lang="en-US" dirty="0" smtClean="0">
                <a:latin typeface="+mj-lt"/>
              </a:rPr>
              <a:t>Opportunities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Transparency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Priorities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A Chance To Make A Difference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7455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198562" y="2071211"/>
            <a:ext cx="7982547" cy="885032"/>
          </a:xfrm>
        </p:spPr>
        <p:txBody>
          <a:bodyPr/>
          <a:lstStyle/>
          <a:p>
            <a:r>
              <a:rPr lang="en-US" sz="3800" dirty="0" smtClean="0"/>
              <a:t>Trend </a:t>
            </a:r>
            <a:r>
              <a:rPr lang="en-US" sz="3800" dirty="0" smtClean="0"/>
              <a:t>#3:  </a:t>
            </a:r>
            <a:endParaRPr lang="en-US" dirty="0" smtClean="0"/>
          </a:p>
          <a:p>
            <a:r>
              <a:rPr lang="en-US" sz="3800" dirty="0" smtClean="0"/>
              <a:t>Welcome to the World of Talent Development!		</a:t>
            </a:r>
          </a:p>
        </p:txBody>
      </p:sp>
    </p:spTree>
    <p:extLst>
      <p:ext uri="{BB962C8B-B14F-4D97-AF65-F5344CB8AC3E}">
        <p14:creationId xmlns:p14="http://schemas.microsoft.com/office/powerpoint/2010/main" val="2898413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1" y="518160"/>
            <a:ext cx="8281033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72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en-US" sz="3000" dirty="0" smtClean="0">
                <a:latin typeface="+mj-lt"/>
              </a:rPr>
              <a:t>Recruitment and retention are two of the biggest challenges facing the field</a:t>
            </a:r>
          </a:p>
          <a:p>
            <a:pPr marL="571500" indent="-571500">
              <a:buFont typeface="+mj-lt"/>
              <a:buAutoNum type="romanUcPeriod"/>
            </a:pPr>
            <a:endParaRPr lang="en-US" sz="3000" dirty="0">
              <a:latin typeface="+mj-lt"/>
            </a:endParaRPr>
          </a:p>
          <a:p>
            <a:pPr marL="1028700" lvl="1"/>
            <a:r>
              <a:rPr lang="en-US" sz="3000" dirty="0" smtClean="0">
                <a:latin typeface="+mj-lt"/>
              </a:rPr>
              <a:t>People are moving again</a:t>
            </a:r>
          </a:p>
          <a:p>
            <a:pPr marL="1028700" lvl="1"/>
            <a:r>
              <a:rPr lang="en-US" sz="3000" dirty="0" smtClean="0">
                <a:latin typeface="+mj-lt"/>
              </a:rPr>
              <a:t>Expectations are out of alignment with resources</a:t>
            </a:r>
          </a:p>
          <a:p>
            <a:pPr marL="1028700" lvl="1"/>
            <a:r>
              <a:rPr lang="en-US" sz="3000" dirty="0" smtClean="0">
                <a:latin typeface="+mj-lt"/>
              </a:rPr>
              <a:t>Salaries for top positions and front line fundraisers are competitive – </a:t>
            </a:r>
            <a:r>
              <a:rPr lang="en-US" sz="3000" dirty="0" err="1" smtClean="0">
                <a:latin typeface="+mj-lt"/>
              </a:rPr>
              <a:t>culturals</a:t>
            </a:r>
            <a:r>
              <a:rPr lang="en-US" sz="3000" dirty="0" smtClean="0">
                <a:latin typeface="+mj-lt"/>
              </a:rPr>
              <a:t> are at a disadvantage</a:t>
            </a:r>
          </a:p>
          <a:p>
            <a:pPr marL="1028700" lvl="1"/>
            <a:r>
              <a:rPr lang="en-US" sz="3000" dirty="0" smtClean="0">
                <a:latin typeface="+mj-lt"/>
              </a:rPr>
              <a:t>Higher </a:t>
            </a:r>
            <a:r>
              <a:rPr lang="en-US" sz="3000" dirty="0" err="1" smtClean="0">
                <a:latin typeface="+mj-lt"/>
              </a:rPr>
              <a:t>ed</a:t>
            </a:r>
            <a:r>
              <a:rPr lang="en-US" sz="3000" dirty="0" smtClean="0">
                <a:latin typeface="+mj-lt"/>
              </a:rPr>
              <a:t> is taking talent management very seriously</a:t>
            </a:r>
          </a:p>
          <a:p>
            <a:pPr marL="1028700" lvl="1"/>
            <a:r>
              <a:rPr lang="en-US" sz="3000" dirty="0" smtClean="0">
                <a:latin typeface="+mj-lt"/>
              </a:rPr>
              <a:t>The opportunity costs are great – turnover is expensive</a:t>
            </a:r>
          </a:p>
          <a:p>
            <a:pPr marL="1028700" lvl="1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0642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800" dirty="0" smtClean="0"/>
              <a:t>In General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248835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 txBox="1">
            <a:spLocks/>
          </p:cNvSpPr>
          <p:nvPr/>
        </p:nvSpPr>
        <p:spPr>
          <a:xfrm>
            <a:off x="508000" y="1778000"/>
            <a:ext cx="9443720" cy="50288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  <a:sym typeface="Gill Sans" pitchFamily="-84" charset="0"/>
              </a:defRPr>
            </a:lvl1pPr>
            <a:lvl2pPr marL="742950" indent="-28575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  <a:sym typeface="Gill Sans" pitchFamily="-84" charset="0"/>
              </a:defRPr>
            </a:lvl2pPr>
            <a:lvl3pPr marL="1143000" indent="-228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  <a:sym typeface="Gill Sans" pitchFamily="-84" charset="0"/>
              </a:defRPr>
            </a:lvl3pPr>
            <a:lvl4pPr marL="1600200" indent="-228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  <a:sym typeface="Gill Sans" pitchFamily="-84" charset="0"/>
              </a:defRPr>
            </a:lvl4pPr>
            <a:lvl5pPr marL="2057400" indent="-228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  <a:sym typeface="Gill Sans" pitchFamily="-8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algn="l"/>
            <a:r>
              <a:rPr lang="en-US" sz="3000" b="1" kern="0" dirty="0" smtClean="0">
                <a:latin typeface="+mj-lt"/>
              </a:rPr>
              <a:t>People want to be part of something bigger than themselves: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3000" kern="0" dirty="0" smtClean="0">
                <a:latin typeface="+mj-lt"/>
              </a:rPr>
              <a:t>Demonstrating and connecting the mission makes people see the greater sense of meaning in their work.  </a:t>
            </a:r>
            <a:r>
              <a:rPr lang="en-US" sz="3000" i="1" kern="0" dirty="0" smtClean="0">
                <a:latin typeface="+mj-lt"/>
              </a:rPr>
              <a:t>Responsibility is a motivator</a:t>
            </a:r>
          </a:p>
          <a:p>
            <a:pPr lvl="1" algn="l"/>
            <a:endParaRPr lang="en-US" sz="3000" kern="0" dirty="0" smtClean="0">
              <a:latin typeface="+mj-lt"/>
            </a:endParaRPr>
          </a:p>
          <a:p>
            <a:pPr algn="l"/>
            <a:r>
              <a:rPr lang="en-US" sz="3000" b="1" kern="0" dirty="0" smtClean="0">
                <a:latin typeface="+mj-lt"/>
              </a:rPr>
              <a:t>People want to feel a sense of belonging: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3000" kern="0" dirty="0" smtClean="0">
                <a:latin typeface="+mj-lt"/>
              </a:rPr>
              <a:t>Being left out of information, they begin to distrust leadership and become disengaged.  </a:t>
            </a:r>
            <a:endParaRPr lang="en-US" sz="3000" kern="0" dirty="0" smtClean="0">
              <a:latin typeface="+mj-lt"/>
            </a:endParaRPr>
          </a:p>
          <a:p>
            <a:pPr marL="457200" lvl="1" indent="0" algn="l"/>
            <a:r>
              <a:rPr lang="en-US" sz="3000" i="1" kern="0" dirty="0">
                <a:latin typeface="+mj-lt"/>
              </a:rPr>
              <a:t>	</a:t>
            </a:r>
            <a:r>
              <a:rPr lang="en-US" sz="3000" i="1" kern="0" dirty="0" smtClean="0">
                <a:latin typeface="+mj-lt"/>
              </a:rPr>
              <a:t>Recognition </a:t>
            </a:r>
            <a:r>
              <a:rPr lang="en-US" sz="3000" i="1" kern="0" dirty="0" smtClean="0">
                <a:latin typeface="+mj-lt"/>
              </a:rPr>
              <a:t>is a motivator</a:t>
            </a:r>
            <a:endParaRPr lang="en-US" sz="3000" i="1" kern="0" dirty="0">
              <a:latin typeface="+mj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i="1" dirty="0" smtClean="0"/>
              <a:t>Frederick Herzberg </a:t>
            </a:r>
            <a:r>
              <a:rPr lang="en-US" sz="3400" b="1" i="1" dirty="0"/>
              <a:t>in the 21</a:t>
            </a:r>
            <a:r>
              <a:rPr lang="en-US" sz="3400" b="1" i="1" baseline="30000" dirty="0"/>
              <a:t>st</a:t>
            </a:r>
            <a:r>
              <a:rPr lang="en-US" sz="3400" b="1" i="1" dirty="0"/>
              <a:t> century:</a:t>
            </a:r>
            <a:br>
              <a:rPr lang="en-US" sz="3400" b="1" i="1" dirty="0"/>
            </a:br>
            <a:r>
              <a:rPr lang="en-US" sz="3400" b="1" i="1" dirty="0"/>
              <a:t>People Join Organizations; They Quit Leaders 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2179290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>
            <a:spLocks noGrp="1"/>
          </p:cNvSpPr>
          <p:nvPr>
            <p:ph type="body" sz="quarter" idx="10"/>
          </p:nvPr>
        </p:nvSpPr>
        <p:spPr>
          <a:xfrm>
            <a:off x="725488" y="1611630"/>
            <a:ext cx="8709025" cy="5568950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+mj-lt"/>
              </a:rPr>
              <a:t>People want to go on a meaningful journey with their </a:t>
            </a:r>
            <a:r>
              <a:rPr lang="en-US" sz="3000" b="1" dirty="0" smtClean="0">
                <a:latin typeface="+mj-lt"/>
              </a:rPr>
              <a:t>employer:</a:t>
            </a:r>
            <a:endParaRPr lang="en-US" sz="3000" b="1" dirty="0">
              <a:latin typeface="+mj-lt"/>
            </a:endParaRPr>
          </a:p>
          <a:p>
            <a:pPr lvl="1"/>
            <a:r>
              <a:rPr lang="en-US" sz="3000" dirty="0">
                <a:latin typeface="+mj-lt"/>
              </a:rPr>
              <a:t>W</a:t>
            </a:r>
            <a:r>
              <a:rPr lang="en-US" sz="3000" dirty="0" smtClean="0">
                <a:latin typeface="+mj-lt"/>
              </a:rPr>
              <a:t>hat </a:t>
            </a:r>
            <a:r>
              <a:rPr lang="en-US" sz="3000" dirty="0">
                <a:latin typeface="+mj-lt"/>
              </a:rPr>
              <a:t>is the destination, the progress and the role of the </a:t>
            </a:r>
            <a:r>
              <a:rPr lang="en-US" sz="3000" dirty="0" smtClean="0">
                <a:latin typeface="+mj-lt"/>
              </a:rPr>
              <a:t>employee</a:t>
            </a:r>
            <a:endParaRPr lang="en-US" sz="3000" dirty="0" smtClean="0">
              <a:latin typeface="+mj-lt"/>
            </a:endParaRPr>
          </a:p>
          <a:p>
            <a:pPr marL="457200" lvl="1" indent="0">
              <a:buNone/>
            </a:pPr>
            <a:r>
              <a:rPr lang="en-US" sz="3000" i="1" dirty="0" smtClean="0">
                <a:latin typeface="+mj-lt"/>
              </a:rPr>
              <a:t>	Advancement </a:t>
            </a:r>
            <a:r>
              <a:rPr lang="en-US" sz="3000" i="1" dirty="0">
                <a:latin typeface="+mj-lt"/>
              </a:rPr>
              <a:t>is a </a:t>
            </a:r>
            <a:r>
              <a:rPr lang="en-US" sz="3000" i="1" dirty="0" smtClean="0">
                <a:latin typeface="+mj-lt"/>
              </a:rPr>
              <a:t>motivator</a:t>
            </a:r>
          </a:p>
          <a:p>
            <a:pPr lvl="1"/>
            <a:endParaRPr lang="en-US" sz="3000" i="1" dirty="0">
              <a:latin typeface="+mj-lt"/>
            </a:endParaRPr>
          </a:p>
          <a:p>
            <a:r>
              <a:rPr lang="en-US" sz="3000" b="1" dirty="0">
                <a:latin typeface="+mj-lt"/>
              </a:rPr>
              <a:t>People want to know that their contribution makes a significant difference</a:t>
            </a:r>
          </a:p>
          <a:p>
            <a:pPr lvl="1"/>
            <a:r>
              <a:rPr lang="en-US" sz="3000" dirty="0">
                <a:latin typeface="+mj-lt"/>
              </a:rPr>
              <a:t>I</a:t>
            </a:r>
            <a:r>
              <a:rPr lang="en-US" sz="3000" dirty="0" smtClean="0">
                <a:latin typeface="+mj-lt"/>
              </a:rPr>
              <a:t>t’s </a:t>
            </a:r>
            <a:r>
              <a:rPr lang="en-US" sz="3000" dirty="0">
                <a:latin typeface="+mj-lt"/>
              </a:rPr>
              <a:t>how we feel important </a:t>
            </a:r>
          </a:p>
          <a:p>
            <a:pPr marL="457200" lvl="1" indent="0">
              <a:buNone/>
            </a:pPr>
            <a:r>
              <a:rPr lang="en-US" sz="3000" i="1" dirty="0" smtClean="0">
                <a:latin typeface="+mj-lt"/>
              </a:rPr>
              <a:t>	Achievement </a:t>
            </a:r>
            <a:r>
              <a:rPr lang="en-US" sz="3000" i="1" dirty="0">
                <a:latin typeface="+mj-lt"/>
              </a:rPr>
              <a:t>is a motivator</a:t>
            </a:r>
            <a:endParaRPr lang="en-US" sz="3000" dirty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i="1" dirty="0" smtClean="0"/>
              <a:t>Frederick Herzberg </a:t>
            </a:r>
            <a:r>
              <a:rPr lang="en-US" sz="3400" b="1" i="1" dirty="0"/>
              <a:t>in the 21</a:t>
            </a:r>
            <a:r>
              <a:rPr lang="en-US" sz="3400" b="1" i="1" baseline="30000" dirty="0"/>
              <a:t>st</a:t>
            </a:r>
            <a:r>
              <a:rPr lang="en-US" sz="3400" b="1" i="1" dirty="0"/>
              <a:t> century:</a:t>
            </a:r>
            <a:br>
              <a:rPr lang="en-US" sz="3400" b="1" i="1" dirty="0"/>
            </a:br>
            <a:r>
              <a:rPr lang="en-US" sz="3400" b="1" i="1" dirty="0"/>
              <a:t>People Join Organizations; They Quit Leaders 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2736388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57" y="236318"/>
            <a:ext cx="9027886" cy="923109"/>
          </a:xfrm>
        </p:spPr>
        <p:txBody>
          <a:bodyPr/>
          <a:lstStyle/>
          <a:p>
            <a:r>
              <a:rPr lang="en-US" dirty="0" smtClean="0"/>
              <a:t>AMDA Salary Survey 2013: Training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3"/>
          <a:stretch/>
        </p:blipFill>
        <p:spPr bwMode="auto">
          <a:xfrm>
            <a:off x="2141622" y="1204834"/>
            <a:ext cx="6296108" cy="55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82" y="1037194"/>
            <a:ext cx="8159341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448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19" y="656194"/>
            <a:ext cx="9369940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930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" y="1096532"/>
            <a:ext cx="8991599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688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2" y="1538128"/>
            <a:ext cx="9396665" cy="556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5488" y="1200150"/>
            <a:ext cx="8709025" cy="5568950"/>
          </a:xfrm>
        </p:spPr>
        <p:txBody>
          <a:bodyPr/>
          <a:lstStyle/>
          <a:p>
            <a:pPr marL="0" indent="0"/>
            <a:r>
              <a:rPr lang="en-US" sz="2400" b="1" dirty="0" smtClean="0">
                <a:latin typeface="+mj-lt"/>
              </a:rPr>
              <a:t>Chief Development Officer Open-Ended Responses:</a:t>
            </a:r>
          </a:p>
          <a:p>
            <a:pPr marL="0" indent="0"/>
            <a:r>
              <a:rPr lang="en-US" sz="2400" b="1" dirty="0" smtClean="0">
                <a:latin typeface="+mj-lt"/>
              </a:rPr>
              <a:t>“Best tools for retaining staff”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2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6" y="1045176"/>
            <a:ext cx="9732395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268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AMDA Survey: Bonus Pay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en-US" dirty="0">
                <a:latin typeface="+mj-lt"/>
              </a:rPr>
              <a:t>Only 10% of respondents indicated they had a bonus structure</a:t>
            </a:r>
            <a:r>
              <a:rPr lang="en-US" dirty="0" smtClean="0">
                <a:latin typeface="+mj-lt"/>
              </a:rPr>
              <a:t>.  </a:t>
            </a:r>
            <a:endParaRPr lang="en-US" dirty="0">
              <a:latin typeface="+mj-lt"/>
            </a:endParaRPr>
          </a:p>
          <a:p>
            <a:pPr marL="0" indent="0"/>
            <a:endParaRPr lang="en-US" dirty="0">
              <a:latin typeface="+mj-lt"/>
            </a:endParaRPr>
          </a:p>
          <a:p>
            <a:pPr marL="0" indent="0"/>
            <a:r>
              <a:rPr lang="en-US" dirty="0" smtClean="0">
                <a:latin typeface="+mj-lt"/>
              </a:rPr>
              <a:t>Eligibility:</a:t>
            </a:r>
          </a:p>
          <a:p>
            <a:pPr marL="0" indent="0"/>
            <a:r>
              <a:rPr lang="en-US" dirty="0" smtClean="0">
                <a:latin typeface="+mj-lt"/>
              </a:rPr>
              <a:t>Of </a:t>
            </a:r>
            <a:r>
              <a:rPr lang="en-US" dirty="0">
                <a:latin typeface="+mj-lt"/>
              </a:rPr>
              <a:t>the 10% with bonus programs, all identified Executives, Middle Management, and Gift Officers as eligible for bonuses.  </a:t>
            </a:r>
            <a:r>
              <a:rPr lang="en-US" dirty="0" smtClean="0">
                <a:latin typeface="+mj-lt"/>
              </a:rPr>
              <a:t>An additional 60</a:t>
            </a:r>
            <a:r>
              <a:rPr lang="en-US" dirty="0">
                <a:latin typeface="+mj-lt"/>
              </a:rPr>
              <a:t>% also included Entry-Level Staff and 40% also indicated Administrative Staff are eligible</a:t>
            </a:r>
            <a:r>
              <a:rPr lang="en-US" dirty="0" smtClean="0">
                <a:latin typeface="+mj-lt"/>
              </a:rPr>
              <a:t>.</a:t>
            </a:r>
          </a:p>
          <a:p>
            <a:pPr marL="0" indent="0"/>
            <a:endParaRPr lang="en-US" dirty="0">
              <a:latin typeface="+mj-lt"/>
            </a:endParaRPr>
          </a:p>
          <a:p>
            <a:pPr marL="0" indent="0"/>
            <a:r>
              <a:rPr lang="en-US" dirty="0">
                <a:latin typeface="+mj-lt"/>
              </a:rPr>
              <a:t>For most respondents, the maximum bonus would not exceed 5%. One respondent indicated the maximum bonus was 16-20%.</a:t>
            </a:r>
          </a:p>
          <a:p>
            <a:pPr marL="0" indent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005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198562" y="2071211"/>
            <a:ext cx="7982547" cy="885032"/>
          </a:xfrm>
        </p:spPr>
        <p:txBody>
          <a:bodyPr/>
          <a:lstStyle/>
          <a:p>
            <a:r>
              <a:rPr lang="en-US" sz="3800" dirty="0" smtClean="0"/>
              <a:t>Trend </a:t>
            </a:r>
            <a:r>
              <a:rPr lang="en-US" sz="3800" dirty="0" smtClean="0"/>
              <a:t>#4:  </a:t>
            </a:r>
            <a:endParaRPr lang="en-US" dirty="0" smtClean="0"/>
          </a:p>
          <a:p>
            <a:r>
              <a:rPr lang="en-US" sz="3800" dirty="0" smtClean="0"/>
              <a:t>Miscellaneous		</a:t>
            </a:r>
          </a:p>
        </p:txBody>
      </p:sp>
    </p:spTree>
    <p:extLst>
      <p:ext uri="{BB962C8B-B14F-4D97-AF65-F5344CB8AC3E}">
        <p14:creationId xmlns:p14="http://schemas.microsoft.com/office/powerpoint/2010/main" val="2228039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273" y="2693669"/>
            <a:ext cx="6312867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320879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lheinrich\AppData\Local\Microsoft\Windows\Temporary Internet Files\Content.IE5\0HBEIBD9\MC900437079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06" y="4376558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1356360" y="1965960"/>
            <a:ext cx="1676400" cy="1615440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603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68998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General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8808" y="956310"/>
            <a:ext cx="9119552" cy="556895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2013++ Campaigns </a:t>
            </a:r>
            <a:r>
              <a:rPr lang="en-US" dirty="0" err="1" smtClean="0">
                <a:latin typeface="+mj-lt"/>
              </a:rPr>
              <a:t>Campaigns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Campaigns</a:t>
            </a:r>
            <a:r>
              <a:rPr lang="en-US" dirty="0" smtClean="0">
                <a:latin typeface="+mj-lt"/>
              </a:rPr>
              <a:t>!!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800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Campaigns continue to be top heavy</a:t>
            </a:r>
          </a:p>
          <a:p>
            <a:pPr marL="0" indent="0"/>
            <a:endParaRPr lang="en-US" sz="1800" dirty="0" smtClean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Donors are distracted, continue to narrow their focus</a:t>
            </a:r>
          </a:p>
          <a:p>
            <a:pPr marL="0" indent="0"/>
            <a:endParaRPr lang="en-US" sz="1800" dirty="0" smtClean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Multiple approaches necessary for ultimate gifts</a:t>
            </a:r>
          </a:p>
          <a:p>
            <a:pPr marL="0" indent="0"/>
            <a:endParaRPr lang="en-US" sz="1800" dirty="0" smtClean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Sustainability strategies and business plans essential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800" dirty="0" smtClean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Predictive modeling, and frequent adjustments to strategy, are </a:t>
            </a:r>
            <a:r>
              <a:rPr lang="en-US" dirty="0" smtClean="0">
                <a:latin typeface="+mj-lt"/>
              </a:rPr>
              <a:t>critical.  </a:t>
            </a:r>
            <a:r>
              <a:rPr lang="en-US" dirty="0">
                <a:latin typeface="+mj-lt"/>
              </a:rPr>
              <a:t>Do the </a:t>
            </a:r>
            <a:r>
              <a:rPr lang="en-US" dirty="0" smtClean="0">
                <a:latin typeface="+mj-lt"/>
              </a:rPr>
              <a:t>planning.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800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Quality of leadership really matters to donors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800" dirty="0" smtClean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Impact, Urgency.  Focus on getting the case right.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4064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37" y="358238"/>
            <a:ext cx="9027886" cy="923109"/>
          </a:xfrm>
        </p:spPr>
        <p:txBody>
          <a:bodyPr/>
          <a:lstStyle/>
          <a:p>
            <a:r>
              <a:rPr lang="en-US" dirty="0" smtClean="0"/>
              <a:t>Middle of the Gift Pyramid: AMDA Survey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5488" y="1200150"/>
            <a:ext cx="8709025" cy="5568950"/>
          </a:xfrm>
        </p:spPr>
        <p:txBody>
          <a:bodyPr/>
          <a:lstStyle/>
          <a:p>
            <a:pPr marL="0" indent="0"/>
            <a:r>
              <a:rPr lang="en-US" sz="3000" dirty="0" smtClean="0">
                <a:latin typeface="+mj-lt"/>
              </a:rPr>
              <a:t>Only 10</a:t>
            </a:r>
            <a:r>
              <a:rPr lang="en-US" sz="3000" dirty="0">
                <a:latin typeface="+mj-lt"/>
              </a:rPr>
              <a:t>% of </a:t>
            </a:r>
            <a:r>
              <a:rPr lang="en-US" sz="3000" dirty="0" smtClean="0">
                <a:latin typeface="+mj-lt"/>
              </a:rPr>
              <a:t>respondents </a:t>
            </a:r>
            <a:r>
              <a:rPr lang="en-US" sz="3000" dirty="0">
                <a:latin typeface="+mj-lt"/>
              </a:rPr>
              <a:t>listed positions focused on the middle of </a:t>
            </a:r>
            <a:r>
              <a:rPr lang="en-US" sz="3000" dirty="0" smtClean="0">
                <a:latin typeface="+mj-lt"/>
              </a:rPr>
              <a:t>the pyramid</a:t>
            </a:r>
            <a:r>
              <a:rPr lang="en-US" sz="3000" dirty="0">
                <a:latin typeface="+mj-lt"/>
              </a:rPr>
              <a:t>, such as leadership annual giving</a:t>
            </a:r>
            <a:r>
              <a:rPr lang="en-US" sz="3000" dirty="0" smtClean="0">
                <a:latin typeface="+mj-lt"/>
              </a:rPr>
              <a:t>.</a:t>
            </a:r>
          </a:p>
          <a:p>
            <a:pPr marL="0" indent="0"/>
            <a:endParaRPr lang="en-US" sz="3000" dirty="0" smtClean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>
                <a:latin typeface="+mj-lt"/>
              </a:rPr>
              <a:t>Are all in major metropolitan areas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000" dirty="0" smtClean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>
                <a:latin typeface="+mj-lt"/>
              </a:rPr>
              <a:t>Most had revenue in the $25M+ range, though one was at approximately $6M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000" dirty="0" smtClean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>
                <a:latin typeface="+mj-lt"/>
              </a:rPr>
              <a:t>All are either in the planning or leadership (silent) phases of a capital campaign</a:t>
            </a:r>
            <a:endParaRPr lang="en-US" sz="3000" dirty="0">
              <a:latin typeface="+mj-lt"/>
            </a:endParaRPr>
          </a:p>
          <a:p>
            <a:pPr marL="0" indent="0"/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6221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07757" indent="-507757" defTabSz="507816" fontAlgn="auto">
              <a:buFont typeface="Arial" charset="0"/>
              <a:buChar char="•"/>
              <a:defRPr/>
            </a:pPr>
            <a:r>
              <a:rPr lang="en-US" dirty="0">
                <a:latin typeface="+mj-lt"/>
              </a:rPr>
              <a:t>Big gifts drive successful campaigns</a:t>
            </a:r>
          </a:p>
          <a:p>
            <a:pPr marL="507757" indent="-507757" defTabSz="507816" fontAlgn="auto">
              <a:buFont typeface="Arial" charset="0"/>
              <a:buChar char="•"/>
              <a:defRPr/>
            </a:pPr>
            <a:endParaRPr lang="en-US" dirty="0">
              <a:latin typeface="+mj-lt"/>
            </a:endParaRPr>
          </a:p>
          <a:p>
            <a:pPr marL="507757" indent="-507757" defTabSz="507816" fontAlgn="auto">
              <a:buFont typeface="Arial" charset="0"/>
              <a:buChar char="•"/>
              <a:defRPr/>
            </a:pPr>
            <a:r>
              <a:rPr lang="en-US" dirty="0">
                <a:latin typeface="+mj-lt"/>
              </a:rPr>
              <a:t>Big ideas drive big gifts</a:t>
            </a:r>
          </a:p>
          <a:p>
            <a:pPr marL="507757" indent="-507757" defTabSz="507816" fontAlgn="auto">
              <a:buFont typeface="Arial" charset="0"/>
              <a:buChar char="•"/>
              <a:defRPr/>
            </a:pPr>
            <a:endParaRPr lang="en-US" dirty="0">
              <a:latin typeface="+mj-lt"/>
            </a:endParaRPr>
          </a:p>
          <a:p>
            <a:pPr marL="507757" indent="-507757" defTabSz="507816" fontAlgn="auto">
              <a:buFont typeface="Arial" charset="0"/>
              <a:buChar char="•"/>
              <a:defRPr/>
            </a:pPr>
            <a:r>
              <a:rPr lang="en-US" dirty="0">
                <a:latin typeface="+mj-lt"/>
              </a:rPr>
              <a:t>Endowment campaigns continue to be a difficult slog in this environment:</a:t>
            </a:r>
          </a:p>
          <a:p>
            <a:pPr marL="952490" lvl="1" indent="-507995" defTabSz="507816" fontAlgn="auto">
              <a:lnSpc>
                <a:spcPct val="110000"/>
              </a:lnSpc>
              <a:buFont typeface="Calibri" pitchFamily="34" charset="0"/>
              <a:buChar char="−"/>
              <a:defRPr/>
            </a:pPr>
            <a:r>
              <a:rPr lang="en-US" dirty="0">
                <a:latin typeface="+mj-lt"/>
              </a:rPr>
              <a:t>Typically supported by those close to the institution</a:t>
            </a:r>
          </a:p>
          <a:p>
            <a:pPr marL="952490" lvl="1" indent="-507995" defTabSz="507816" fontAlgn="auto">
              <a:lnSpc>
                <a:spcPct val="110000"/>
              </a:lnSpc>
              <a:buFont typeface="Calibri" pitchFamily="34" charset="0"/>
              <a:buChar char="−"/>
              <a:defRPr/>
            </a:pPr>
            <a:r>
              <a:rPr lang="en-US" dirty="0">
                <a:latin typeface="+mj-lt"/>
              </a:rPr>
              <a:t>Rely primarily on individuals</a:t>
            </a:r>
          </a:p>
          <a:p>
            <a:pPr marL="952490" lvl="1" indent="-507995" defTabSz="507816" fontAlgn="auto">
              <a:lnSpc>
                <a:spcPct val="110000"/>
              </a:lnSpc>
              <a:buFont typeface="Calibri" pitchFamily="34" charset="0"/>
              <a:buChar char="−"/>
              <a:defRPr/>
            </a:pPr>
            <a:r>
              <a:rPr lang="en-US" dirty="0">
                <a:latin typeface="+mj-lt"/>
              </a:rPr>
              <a:t>Not a favorite of the newly wealthy</a:t>
            </a:r>
          </a:p>
          <a:p>
            <a:pPr marL="952490" lvl="1" indent="-507995" defTabSz="507816" fontAlgn="auto">
              <a:lnSpc>
                <a:spcPct val="110000"/>
              </a:lnSpc>
              <a:buFont typeface="Calibri" pitchFamily="34" charset="0"/>
              <a:buChar char="−"/>
              <a:defRPr/>
            </a:pPr>
            <a:r>
              <a:rPr lang="en-US" dirty="0">
                <a:latin typeface="+mj-lt"/>
              </a:rPr>
              <a:t>Lack urgency</a:t>
            </a:r>
          </a:p>
          <a:p>
            <a:pPr marL="952490" lvl="1" indent="-507995" defTabSz="507816" fontAlgn="auto">
              <a:lnSpc>
                <a:spcPct val="110000"/>
              </a:lnSpc>
              <a:buFont typeface="Calibri" pitchFamily="34" charset="0"/>
              <a:buChar char="−"/>
              <a:defRPr/>
            </a:pPr>
            <a:r>
              <a:rPr lang="en-US" dirty="0">
                <a:latin typeface="+mj-lt"/>
              </a:rPr>
              <a:t>Often done via estate/planned gifts</a:t>
            </a:r>
          </a:p>
          <a:p>
            <a:pPr marL="952490" lvl="1" indent="-507995" defTabSz="507816" fontAlgn="auto">
              <a:lnSpc>
                <a:spcPct val="110000"/>
              </a:lnSpc>
              <a:buFont typeface="Calibri" pitchFamily="34" charset="0"/>
              <a:buChar char="−"/>
              <a:defRPr/>
            </a:pPr>
            <a:r>
              <a:rPr lang="en-US" dirty="0">
                <a:latin typeface="+mj-lt"/>
              </a:rPr>
              <a:t>Some success with term endowments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800" b="1" dirty="0">
                <a:solidFill>
                  <a:srgbClr val="0070C0"/>
                </a:solidFill>
              </a:rPr>
              <a:t>In </a:t>
            </a:r>
            <a:r>
              <a:rPr lang="en-US" sz="3800" b="1" dirty="0" smtClean="0">
                <a:solidFill>
                  <a:srgbClr val="0070C0"/>
                </a:solidFill>
              </a:rPr>
              <a:t>General, continued</a:t>
            </a:r>
            <a:r>
              <a:rPr lang="en-US" sz="3600" b="1" dirty="0">
                <a:solidFill>
                  <a:srgbClr val="0070C0"/>
                </a:solidFill>
              </a:rPr>
              <a:t/>
            </a:r>
            <a:br>
              <a:rPr lang="en-US" sz="3600" b="1" dirty="0">
                <a:solidFill>
                  <a:srgbClr val="0070C0"/>
                </a:solidFill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79242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Big Idea?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07757" indent="-507757" defTabSz="507816" fontAlgn="auto">
              <a:buFont typeface="Arial" charset="0"/>
              <a:buChar char="•"/>
              <a:defRPr/>
            </a:pPr>
            <a:r>
              <a:rPr lang="en-US" dirty="0">
                <a:latin typeface="+mj-lt"/>
              </a:rPr>
              <a:t>A philanthropic investment opportunity that transforms the organization or its ability to deliver on its </a:t>
            </a:r>
            <a:r>
              <a:rPr lang="en-US" dirty="0" smtClean="0">
                <a:latin typeface="+mj-lt"/>
              </a:rPr>
              <a:t>mission</a:t>
            </a:r>
          </a:p>
          <a:p>
            <a:pPr marL="0" indent="0" defTabSz="507816" fontAlgn="auto">
              <a:defRPr/>
            </a:pPr>
            <a:endParaRPr lang="en-US" dirty="0">
              <a:latin typeface="+mj-lt"/>
            </a:endParaRPr>
          </a:p>
          <a:p>
            <a:pPr marL="507757" indent="-507757" defTabSz="507816" fontAlgn="auto">
              <a:buFont typeface="Arial" charset="0"/>
              <a:buChar char="•"/>
              <a:defRPr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Demonstrating impact </a:t>
            </a:r>
            <a:r>
              <a:rPr lang="en-US" dirty="0">
                <a:latin typeface="+mj-lt"/>
              </a:rPr>
              <a:t>is essential</a:t>
            </a:r>
          </a:p>
          <a:p>
            <a:pPr marL="952490" lvl="1" indent="-507995" defTabSz="507816" fontAlgn="auto">
              <a:lnSpc>
                <a:spcPct val="110000"/>
              </a:lnSpc>
              <a:buFont typeface="Calibri" pitchFamily="34" charset="0"/>
              <a:buChar char="−"/>
              <a:defRPr/>
            </a:pPr>
            <a:r>
              <a:rPr lang="en-US" dirty="0">
                <a:latin typeface="+mj-lt"/>
              </a:rPr>
              <a:t>74% of wealthy donors cited impact as a primary motivator for giving in the most recent Bank of America </a:t>
            </a:r>
            <a:r>
              <a:rPr lang="en-US" dirty="0" smtClean="0">
                <a:latin typeface="+mj-lt"/>
              </a:rPr>
              <a:t>study</a:t>
            </a:r>
          </a:p>
          <a:p>
            <a:pPr marL="444495" lvl="1" indent="0" defTabSz="507816" fontAlgn="auto">
              <a:lnSpc>
                <a:spcPct val="110000"/>
              </a:lnSpc>
              <a:buNone/>
              <a:defRPr/>
            </a:pPr>
            <a:endParaRPr lang="en-US" dirty="0">
              <a:latin typeface="+mj-lt"/>
            </a:endParaRPr>
          </a:p>
          <a:p>
            <a:pPr marL="507757" indent="-507757" defTabSz="507816" fontAlgn="auto">
              <a:buFont typeface="Arial" charset="0"/>
              <a:buChar char="•"/>
              <a:defRPr/>
            </a:pPr>
            <a:r>
              <a:rPr lang="en-US" dirty="0">
                <a:latin typeface="+mj-lt"/>
              </a:rPr>
              <a:t>But a big idea is </a:t>
            </a:r>
            <a:r>
              <a:rPr lang="en-US" i="1" u="sng" dirty="0">
                <a:latin typeface="+mj-lt"/>
              </a:rPr>
              <a:t>not</a:t>
            </a:r>
            <a:r>
              <a:rPr lang="en-US" dirty="0">
                <a:latin typeface="+mj-lt"/>
              </a:rPr>
              <a:t> simply:</a:t>
            </a:r>
          </a:p>
          <a:p>
            <a:pPr marL="952490" lvl="1" indent="-507995" defTabSz="507816" fontAlgn="auto">
              <a:lnSpc>
                <a:spcPct val="110000"/>
              </a:lnSpc>
              <a:buFont typeface="Calibri" pitchFamily="34" charset="0"/>
              <a:buChar char="−"/>
              <a:defRPr/>
            </a:pPr>
            <a:r>
              <a:rPr lang="en-US" dirty="0">
                <a:latin typeface="+mj-lt"/>
              </a:rPr>
              <a:t>A gift opportunity with a big price tag</a:t>
            </a:r>
          </a:p>
          <a:p>
            <a:pPr marL="952490" lvl="1" indent="-507995" defTabSz="507816" fontAlgn="auto">
              <a:lnSpc>
                <a:spcPct val="110000"/>
              </a:lnSpc>
              <a:buFont typeface="Calibri" pitchFamily="34" charset="0"/>
              <a:buChar char="−"/>
              <a:defRPr/>
            </a:pPr>
            <a:r>
              <a:rPr lang="en-US" dirty="0">
                <a:latin typeface="+mj-lt"/>
              </a:rPr>
              <a:t>The bundling together of a collection of smaller ideas</a:t>
            </a:r>
          </a:p>
          <a:p>
            <a:pPr marL="952490" lvl="1" indent="-507995" defTabSz="507816" fontAlgn="auto">
              <a:lnSpc>
                <a:spcPct val="110000"/>
              </a:lnSpc>
              <a:buFont typeface="Calibri" pitchFamily="34" charset="0"/>
              <a:buChar char="−"/>
              <a:defRPr/>
            </a:pPr>
            <a:r>
              <a:rPr lang="en-US" dirty="0">
                <a:latin typeface="+mj-lt"/>
              </a:rPr>
              <a:t>An opportunity to put your name on something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6729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3568" y="1184910"/>
            <a:ext cx="8709025" cy="5568950"/>
          </a:xfrm>
        </p:spPr>
        <p:txBody>
          <a:bodyPr/>
          <a:lstStyle/>
          <a:p>
            <a:r>
              <a:rPr lang="en-US" sz="3000" dirty="0" smtClean="0">
                <a:latin typeface="+mj-lt"/>
              </a:rPr>
              <a:t>Campaigns can inspire significant institutional change!</a:t>
            </a:r>
          </a:p>
          <a:p>
            <a:pPr marL="1028700" lvl="1">
              <a:buFont typeface="Garamond" pitchFamily="18" charset="0"/>
              <a:buChar char="−"/>
            </a:pPr>
            <a:r>
              <a:rPr lang="en-US" dirty="0" smtClean="0">
                <a:latin typeface="+mj-lt"/>
              </a:rPr>
              <a:t>Generation </a:t>
            </a:r>
            <a:r>
              <a:rPr lang="en-US" dirty="0">
                <a:latin typeface="+mj-lt"/>
              </a:rPr>
              <a:t>of important new </a:t>
            </a:r>
            <a:r>
              <a:rPr lang="en-US" dirty="0" smtClean="0">
                <a:latin typeface="+mj-lt"/>
              </a:rPr>
              <a:t>ideas</a:t>
            </a:r>
          </a:p>
          <a:p>
            <a:pPr marL="457200" indent="-457200">
              <a:buFont typeface="Garamond" pitchFamily="18" charset="0"/>
              <a:buChar char="−"/>
            </a:pPr>
            <a:endParaRPr lang="en-US" sz="1800" dirty="0">
              <a:latin typeface="+mj-lt"/>
            </a:endParaRPr>
          </a:p>
          <a:p>
            <a:pPr marL="1028700" lvl="1">
              <a:buFont typeface="Garamond" pitchFamily="18" charset="0"/>
              <a:buChar char="−"/>
            </a:pPr>
            <a:r>
              <a:rPr lang="en-US" dirty="0">
                <a:latin typeface="+mj-lt"/>
              </a:rPr>
              <a:t>Institutional priority-setting, </a:t>
            </a:r>
            <a:r>
              <a:rPr lang="en-US" dirty="0" smtClean="0">
                <a:latin typeface="+mj-lt"/>
              </a:rPr>
              <a:t>focus</a:t>
            </a:r>
          </a:p>
          <a:p>
            <a:pPr marL="457200" indent="-457200">
              <a:buFont typeface="Garamond" pitchFamily="18" charset="0"/>
              <a:buChar char="−"/>
            </a:pPr>
            <a:endParaRPr lang="en-US" sz="1800" dirty="0">
              <a:latin typeface="+mj-lt"/>
            </a:endParaRPr>
          </a:p>
          <a:p>
            <a:pPr marL="1028700" lvl="1">
              <a:buFont typeface="Garamond" pitchFamily="18" charset="0"/>
              <a:buChar char="−"/>
            </a:pPr>
            <a:r>
              <a:rPr lang="en-US" dirty="0" smtClean="0">
                <a:latin typeface="+mj-lt"/>
              </a:rPr>
              <a:t>Volunteer leadership transitions, strengthening of roles</a:t>
            </a:r>
          </a:p>
          <a:p>
            <a:pPr marL="285750" indent="-285750">
              <a:buFont typeface="Garamond" pitchFamily="18" charset="0"/>
              <a:buChar char="−"/>
            </a:pPr>
            <a:endParaRPr lang="en-US" sz="1800" dirty="0" smtClean="0">
              <a:latin typeface="+mj-lt"/>
            </a:endParaRPr>
          </a:p>
          <a:p>
            <a:pPr marL="1028700" lvl="1">
              <a:buFont typeface="Garamond" pitchFamily="18" charset="0"/>
              <a:buChar char="−"/>
            </a:pPr>
            <a:r>
              <a:rPr lang="en-US" dirty="0" smtClean="0">
                <a:latin typeface="+mj-lt"/>
              </a:rPr>
              <a:t>Resourcing, investment levels</a:t>
            </a:r>
          </a:p>
          <a:p>
            <a:pPr marL="457200" indent="-457200">
              <a:buFont typeface="Garamond" pitchFamily="18" charset="0"/>
              <a:buChar char="−"/>
            </a:pPr>
            <a:endParaRPr lang="en-US" sz="1800" dirty="0" smtClean="0">
              <a:latin typeface="+mj-lt"/>
            </a:endParaRPr>
          </a:p>
          <a:p>
            <a:pPr marL="1028700" lvl="1">
              <a:buFont typeface="Garamond" pitchFamily="18" charset="0"/>
              <a:buChar char="−"/>
            </a:pPr>
            <a:r>
              <a:rPr lang="en-US" dirty="0" smtClean="0">
                <a:latin typeface="+mj-lt"/>
              </a:rPr>
              <a:t>Focus on talent development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Final General Thoughts</a:t>
            </a:r>
            <a:r>
              <a:rPr lang="en-US" sz="3600" b="1" dirty="0">
                <a:solidFill>
                  <a:srgbClr val="0070C0"/>
                </a:solidFill>
              </a:rPr>
              <a:t/>
            </a:r>
            <a:br>
              <a:rPr lang="en-US" sz="3600" b="1" dirty="0">
                <a:solidFill>
                  <a:srgbClr val="0070C0"/>
                </a:solidFill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5623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198562" y="2071211"/>
            <a:ext cx="7982547" cy="885032"/>
          </a:xfrm>
        </p:spPr>
        <p:txBody>
          <a:bodyPr/>
          <a:lstStyle/>
          <a:p>
            <a:r>
              <a:rPr lang="en-US" sz="3800" dirty="0" smtClean="0"/>
              <a:t>Trend #1:  </a:t>
            </a:r>
          </a:p>
          <a:p>
            <a:r>
              <a:rPr lang="en-US" dirty="0" smtClean="0"/>
              <a:t>Top of the Pyramid and</a:t>
            </a:r>
          </a:p>
          <a:p>
            <a:r>
              <a:rPr lang="en-US" dirty="0" smtClean="0"/>
              <a:t>How Much Harder Is It For </a:t>
            </a:r>
            <a:r>
              <a:rPr lang="en-US" dirty="0" err="1" smtClean="0"/>
              <a:t>Culturals</a:t>
            </a:r>
            <a:r>
              <a:rPr lang="en-US" dirty="0" smtClean="0"/>
              <a:t>?</a:t>
            </a:r>
            <a:endParaRPr lang="en-US" sz="2000" dirty="0" smtClean="0"/>
          </a:p>
          <a:p>
            <a:r>
              <a:rPr lang="en-US" sz="2000" i="1" dirty="0" smtClean="0"/>
              <a:t>Source: Chronicle of Philanthropy, cash only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333" y="0"/>
            <a:ext cx="3902433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770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$1M+ Gifts to Higher Education (includes </a:t>
            </a:r>
            <a:r>
              <a:rPr lang="en-US" sz="3200" dirty="0" smtClean="0"/>
              <a:t>bequests)</a:t>
            </a:r>
            <a:br>
              <a:rPr lang="en-US" sz="3200" dirty="0" smtClean="0"/>
            </a:br>
            <a:endParaRPr lang="en-US" sz="3200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638301"/>
              </p:ext>
            </p:extLst>
          </p:nvPr>
        </p:nvGraphicFramePr>
        <p:xfrm>
          <a:off x="259080" y="883919"/>
          <a:ext cx="9169347" cy="5763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042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7" y="190598"/>
            <a:ext cx="9027886" cy="923109"/>
          </a:xfrm>
        </p:spPr>
        <p:txBody>
          <a:bodyPr/>
          <a:lstStyle/>
          <a:p>
            <a:r>
              <a:rPr lang="en-US" sz="3200" dirty="0" smtClean="0"/>
              <a:t>$1M+ Gifts </a:t>
            </a:r>
            <a:r>
              <a:rPr lang="en-US" sz="3200" dirty="0"/>
              <a:t>to Arts &amp; Culture (includes </a:t>
            </a:r>
            <a:r>
              <a:rPr lang="en-US" sz="3200" dirty="0" smtClean="0"/>
              <a:t>bequests)</a:t>
            </a:r>
            <a:endParaRPr lang="en-US" sz="3200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165451"/>
              </p:ext>
            </p:extLst>
          </p:nvPr>
        </p:nvGraphicFramePr>
        <p:xfrm>
          <a:off x="350520" y="663133"/>
          <a:ext cx="9311640" cy="629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5364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3.04 AMDA Salary Survey 010">
  <a:themeElements>
    <a:clrScheme name="M&amp;L Template 2013">
      <a:dk1>
        <a:sysClr val="windowText" lastClr="000000"/>
      </a:dk1>
      <a:lt1>
        <a:sysClr val="window" lastClr="FFFFFF"/>
      </a:lt1>
      <a:dk2>
        <a:srgbClr val="6E6259"/>
      </a:dk2>
      <a:lt2>
        <a:srgbClr val="A59C94"/>
      </a:lt2>
      <a:accent1>
        <a:srgbClr val="0072CE"/>
      </a:accent1>
      <a:accent2>
        <a:srgbClr val="6E6259"/>
      </a:accent2>
      <a:accent3>
        <a:srgbClr val="7EC352"/>
      </a:accent3>
      <a:accent4>
        <a:srgbClr val="E75328"/>
      </a:accent4>
      <a:accent5>
        <a:srgbClr val="522E91"/>
      </a:accent5>
      <a:accent6>
        <a:srgbClr val="F7941E"/>
      </a:accent6>
      <a:hlink>
        <a:srgbClr val="41734D"/>
      </a:hlink>
      <a:folHlink>
        <a:srgbClr val="A59C94"/>
      </a:folHlink>
    </a:clrScheme>
    <a:fontScheme name="M&amp;L_2013_Theme_Fonts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2013.04 AMDA Salary Survey 010</Template>
  <TotalTime>2553</TotalTime>
  <Pages>0</Pages>
  <Words>784</Words>
  <Characters>0</Characters>
  <Application>Microsoft Office PowerPoint</Application>
  <PresentationFormat>Custom</PresentationFormat>
  <Lines>0</Lines>
  <Paragraphs>161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2013.04 AMDA Salary Survey 010</vt:lpstr>
      <vt:lpstr>Philanthropic Trends AMDA 2013</vt:lpstr>
      <vt:lpstr>PowerPoint Presentation</vt:lpstr>
      <vt:lpstr>In General</vt:lpstr>
      <vt:lpstr>In General, continued </vt:lpstr>
      <vt:lpstr>What Is A Big Idea?</vt:lpstr>
      <vt:lpstr>Final General Thoughts </vt:lpstr>
      <vt:lpstr>PowerPoint Presentation</vt:lpstr>
      <vt:lpstr>$1M+ Gifts to Higher Education (includes bequests) </vt:lpstr>
      <vt:lpstr>$1M+ Gifts to Arts &amp; Culture (includes bequests)</vt:lpstr>
      <vt:lpstr>All $1M+ Gifts: Compare A&amp;C to Higher Ed. (includes bequests)</vt:lpstr>
      <vt:lpstr>$1M - $4.9M: Compare A&amp;C to Higher Ed. (includes bequests) </vt:lpstr>
      <vt:lpstr>$5M-$9.9 Gifts: Compare A&amp;C to Higher Ed. (includes bequests) </vt:lpstr>
      <vt:lpstr>$10M-$24.9M Gifts: Compare A&amp;C to Higher Ed. (includes bequests)</vt:lpstr>
      <vt:lpstr>$25M+ Gifts: Compare A&amp;C to Higher Ed. (includes bequests)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Frederick Herzberg in the 21st century: People Join Organizations; They Quit Leaders </vt:lpstr>
      <vt:lpstr>Frederick Herzberg in the 21st century: People Join Organizations; They Quit Leaders </vt:lpstr>
      <vt:lpstr>AMDA Salary Survey 2013: Training</vt:lpstr>
      <vt:lpstr>PowerPoint Presentation</vt:lpstr>
      <vt:lpstr>PowerPoint Presentation</vt:lpstr>
      <vt:lpstr>Retention</vt:lpstr>
      <vt:lpstr>PowerPoint Presentation</vt:lpstr>
      <vt:lpstr>AMDA Survey: Bonus Pay</vt:lpstr>
      <vt:lpstr>PowerPoint Presentation</vt:lpstr>
      <vt:lpstr>PowerPoint Presentation</vt:lpstr>
      <vt:lpstr>Middle of the Gift Pyramid: AMDA Survey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AMDA Salary, Training, Bonus &amp; Retention Survey</dc:title>
  <dc:creator>Laura avery</dc:creator>
  <cp:lastModifiedBy>Lynne Heinrich</cp:lastModifiedBy>
  <cp:revision>199</cp:revision>
  <cp:lastPrinted>2013-05-03T06:00:51Z</cp:lastPrinted>
  <dcterms:created xsi:type="dcterms:W3CDTF">2013-05-02T14:25:00Z</dcterms:created>
  <dcterms:modified xsi:type="dcterms:W3CDTF">2013-05-09T18:17:48Z</dcterms:modified>
</cp:coreProperties>
</file>