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88" r:id="rId1"/>
    <p:sldMasterId id="2147484065" r:id="rId2"/>
    <p:sldMasterId id="2147484077" r:id="rId3"/>
  </p:sldMasterIdLst>
  <p:notesMasterIdLst>
    <p:notesMasterId r:id="rId27"/>
  </p:notesMasterIdLst>
  <p:handoutMasterIdLst>
    <p:handoutMasterId r:id="rId28"/>
  </p:handoutMasterIdLst>
  <p:sldIdLst>
    <p:sldId id="571" r:id="rId4"/>
    <p:sldId id="572" r:id="rId5"/>
    <p:sldId id="569" r:id="rId6"/>
    <p:sldId id="574" r:id="rId7"/>
    <p:sldId id="307" r:id="rId8"/>
    <p:sldId id="309" r:id="rId9"/>
    <p:sldId id="471" r:id="rId10"/>
    <p:sldId id="317" r:id="rId11"/>
    <p:sldId id="479" r:id="rId12"/>
    <p:sldId id="482" r:id="rId13"/>
    <p:sldId id="319" r:id="rId14"/>
    <p:sldId id="490" r:id="rId15"/>
    <p:sldId id="550" r:id="rId16"/>
    <p:sldId id="492" r:id="rId17"/>
    <p:sldId id="505" r:id="rId18"/>
    <p:sldId id="517" r:id="rId19"/>
    <p:sldId id="526" r:id="rId20"/>
    <p:sldId id="562" r:id="rId21"/>
    <p:sldId id="575" r:id="rId22"/>
    <p:sldId id="576" r:id="rId23"/>
    <p:sldId id="577" r:id="rId24"/>
    <p:sldId id="578" r:id="rId25"/>
    <p:sldId id="570" r:id="rId26"/>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itie Copple" initials="cc" lastIdx="0" clrIdx="0"/>
  <p:cmAuthor id="1" name="Mike Copple" initials="MSC" lastIdx="9" clrIdx="1"/>
  <p:cmAuthor id="2" name="virtual user" initials="vu" lastIdx="22" clrIdx="2"/>
  <p:cmAuthor id="3" name="Van Evans" initials="VE"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004E"/>
    <a:srgbClr val="59595C"/>
    <a:srgbClr val="FF9900"/>
    <a:srgbClr val="2C6FBD"/>
    <a:srgbClr val="4D8033"/>
    <a:srgbClr val="80804D"/>
    <a:srgbClr val="001A33"/>
    <a:srgbClr val="804D00"/>
    <a:srgbClr val="99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96270" autoAdjust="0"/>
  </p:normalViewPr>
  <p:slideViewPr>
    <p:cSldViewPr snapToGrid="0" showGuides="1">
      <p:cViewPr>
        <p:scale>
          <a:sx n="67" d="100"/>
          <a:sy n="67" d="100"/>
        </p:scale>
        <p:origin x="-1596" y="-186"/>
      </p:cViewPr>
      <p:guideLst>
        <p:guide orient="horz" pos="3877"/>
        <p:guide orient="horz" pos="4118"/>
        <p:guide orient="horz" pos="483"/>
        <p:guide orient="horz" pos="953"/>
        <p:guide pos="2879"/>
        <p:guide pos="341"/>
      </p:guideLst>
    </p:cSldViewPr>
  </p:slideViewPr>
  <p:outlineViewPr>
    <p:cViewPr>
      <p:scale>
        <a:sx n="33" d="100"/>
        <a:sy n="33" d="100"/>
      </p:scale>
      <p:origin x="0" y="0"/>
    </p:cViewPr>
  </p:outlineViewPr>
  <p:notesTextViewPr>
    <p:cViewPr>
      <p:scale>
        <a:sx n="100" d="100"/>
        <a:sy n="100" d="100"/>
      </p:scale>
      <p:origin x="0" y="18"/>
    </p:cViewPr>
  </p:notesTextViewPr>
  <p:sorterViewPr>
    <p:cViewPr>
      <p:scale>
        <a:sx n="66" d="100"/>
        <a:sy n="66" d="100"/>
      </p:scale>
      <p:origin x="0" y="0"/>
    </p:cViewPr>
  </p:sorterViewPr>
  <p:notesViewPr>
    <p:cSldViewPr snapToGrid="0" showGuides="1">
      <p:cViewPr>
        <p:scale>
          <a:sx n="30" d="100"/>
          <a:sy n="30" d="100"/>
        </p:scale>
        <p:origin x="-3300" y="-738"/>
      </p:cViewPr>
      <p:guideLst>
        <p:guide orient="horz" pos="2167"/>
        <p:guide pos="325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131" cy="464818"/>
          </a:xfrm>
          <a:prstGeom prst="rect">
            <a:avLst/>
          </a:prstGeom>
          <a:noFill/>
          <a:ln w="9525">
            <a:noFill/>
            <a:miter lim="800000"/>
            <a:headEnd/>
            <a:tailEnd/>
          </a:ln>
          <a:effectLst/>
        </p:spPr>
        <p:txBody>
          <a:bodyPr vert="horz" wrap="square" lIns="19118" tIns="0" rIns="19118" bIns="0" numCol="1" anchor="t" anchorCtr="0" compatLnSpc="1">
            <a:prstTxWarp prst="textNoShape">
              <a:avLst/>
            </a:prstTxWarp>
          </a:bodyPr>
          <a:lstStyle>
            <a:lvl1pPr defTabSz="951648" eaLnBrk="0" hangingPunct="0">
              <a:defRPr sz="1000" i="1"/>
            </a:lvl1pPr>
          </a:lstStyle>
          <a:p>
            <a:pPr>
              <a:defRPr/>
            </a:pPr>
            <a:endParaRPr lang="en-US"/>
          </a:p>
        </p:txBody>
      </p:sp>
      <p:sp>
        <p:nvSpPr>
          <p:cNvPr id="3075" name="Rectangle 3"/>
          <p:cNvSpPr>
            <a:spLocks noGrp="1" noChangeArrowheads="1"/>
          </p:cNvSpPr>
          <p:nvPr>
            <p:ph type="dt" sz="quarter" idx="1"/>
          </p:nvPr>
        </p:nvSpPr>
        <p:spPr bwMode="auto">
          <a:xfrm>
            <a:off x="3979970" y="0"/>
            <a:ext cx="3043131" cy="464818"/>
          </a:xfrm>
          <a:prstGeom prst="rect">
            <a:avLst/>
          </a:prstGeom>
          <a:noFill/>
          <a:ln w="9525">
            <a:noFill/>
            <a:miter lim="800000"/>
            <a:headEnd/>
            <a:tailEnd/>
          </a:ln>
          <a:effectLst/>
        </p:spPr>
        <p:txBody>
          <a:bodyPr vert="horz" wrap="square" lIns="19118" tIns="0" rIns="19118" bIns="0" numCol="1" anchor="t" anchorCtr="0" compatLnSpc="1">
            <a:prstTxWarp prst="textNoShape">
              <a:avLst/>
            </a:prstTxWarp>
          </a:bodyPr>
          <a:lstStyle>
            <a:lvl1pPr algn="r" defTabSz="951648" eaLnBrk="0" hangingPunct="0">
              <a:defRPr sz="1000" i="1"/>
            </a:lvl1pPr>
          </a:lstStyle>
          <a:p>
            <a:pPr>
              <a:defRPr/>
            </a:pPr>
            <a:endParaRPr lang="en-US"/>
          </a:p>
        </p:txBody>
      </p:sp>
      <p:sp>
        <p:nvSpPr>
          <p:cNvPr id="3076" name="Rectangle 4"/>
          <p:cNvSpPr>
            <a:spLocks noGrp="1" noChangeArrowheads="1"/>
          </p:cNvSpPr>
          <p:nvPr>
            <p:ph type="ftr" sz="quarter" idx="2"/>
          </p:nvPr>
        </p:nvSpPr>
        <p:spPr bwMode="auto">
          <a:xfrm>
            <a:off x="0" y="8844282"/>
            <a:ext cx="3043131" cy="464818"/>
          </a:xfrm>
          <a:prstGeom prst="rect">
            <a:avLst/>
          </a:prstGeom>
          <a:noFill/>
          <a:ln w="9525">
            <a:noFill/>
            <a:miter lim="800000"/>
            <a:headEnd/>
            <a:tailEnd/>
          </a:ln>
          <a:effectLst/>
        </p:spPr>
        <p:txBody>
          <a:bodyPr vert="horz" wrap="square" lIns="19118" tIns="0" rIns="19118" bIns="0" numCol="1" anchor="b" anchorCtr="0" compatLnSpc="1">
            <a:prstTxWarp prst="textNoShape">
              <a:avLst/>
            </a:prstTxWarp>
          </a:bodyPr>
          <a:lstStyle>
            <a:lvl1pPr defTabSz="951648" eaLnBrk="0" hangingPunct="0">
              <a:defRPr sz="1000" i="1"/>
            </a:lvl1pPr>
          </a:lstStyle>
          <a:p>
            <a:pPr>
              <a:defRPr/>
            </a:pPr>
            <a:endParaRPr lang="en-US"/>
          </a:p>
        </p:txBody>
      </p:sp>
      <p:sp>
        <p:nvSpPr>
          <p:cNvPr id="3077" name="Rectangle 5"/>
          <p:cNvSpPr>
            <a:spLocks noGrp="1" noChangeArrowheads="1"/>
          </p:cNvSpPr>
          <p:nvPr>
            <p:ph type="sldNum" sz="quarter" idx="3"/>
          </p:nvPr>
        </p:nvSpPr>
        <p:spPr bwMode="auto">
          <a:xfrm>
            <a:off x="3979970" y="8844282"/>
            <a:ext cx="3043131" cy="464818"/>
          </a:xfrm>
          <a:prstGeom prst="rect">
            <a:avLst/>
          </a:prstGeom>
          <a:noFill/>
          <a:ln w="9525">
            <a:noFill/>
            <a:miter lim="800000"/>
            <a:headEnd/>
            <a:tailEnd/>
          </a:ln>
          <a:effectLst/>
        </p:spPr>
        <p:txBody>
          <a:bodyPr vert="horz" wrap="square" lIns="19118" tIns="0" rIns="19118" bIns="0" numCol="1" anchor="b" anchorCtr="0" compatLnSpc="1">
            <a:prstTxWarp prst="textNoShape">
              <a:avLst/>
            </a:prstTxWarp>
          </a:bodyPr>
          <a:lstStyle>
            <a:lvl1pPr algn="r" defTabSz="951648" eaLnBrk="0" hangingPunct="0">
              <a:defRPr sz="1000" i="1"/>
            </a:lvl1pPr>
          </a:lstStyle>
          <a:p>
            <a:pPr>
              <a:defRPr/>
            </a:pPr>
            <a:fld id="{21ABB645-A3D0-4072-AEDD-71C18EDB88CC}" type="slidenum">
              <a:rPr lang="en-US"/>
              <a:pPr>
                <a:defRPr/>
              </a:pPr>
              <a:t>‹#›</a:t>
            </a:fld>
            <a:endParaRPr lang="en-US"/>
          </a:p>
        </p:txBody>
      </p:sp>
    </p:spTree>
    <p:extLst>
      <p:ext uri="{BB962C8B-B14F-4D97-AF65-F5344CB8AC3E}">
        <p14:creationId xmlns:p14="http://schemas.microsoft.com/office/powerpoint/2010/main" val="181511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43131" cy="464818"/>
          </a:xfrm>
          <a:prstGeom prst="rect">
            <a:avLst/>
          </a:prstGeom>
          <a:noFill/>
          <a:ln w="9525">
            <a:noFill/>
            <a:miter lim="800000"/>
            <a:headEnd/>
            <a:tailEnd/>
          </a:ln>
          <a:effectLst/>
        </p:spPr>
        <p:txBody>
          <a:bodyPr vert="horz" wrap="square" lIns="19118" tIns="0" rIns="19118" bIns="0" numCol="1" anchor="t" anchorCtr="0" compatLnSpc="1">
            <a:prstTxWarp prst="textNoShape">
              <a:avLst/>
            </a:prstTxWarp>
          </a:bodyPr>
          <a:lstStyle>
            <a:lvl1pPr defTabSz="951648" eaLnBrk="0" hangingPunct="0">
              <a:defRPr sz="1000" i="1"/>
            </a:lvl1pPr>
          </a:lstStyle>
          <a:p>
            <a:pPr>
              <a:defRPr/>
            </a:pPr>
            <a:endParaRPr lang="en-US"/>
          </a:p>
        </p:txBody>
      </p:sp>
      <p:sp>
        <p:nvSpPr>
          <p:cNvPr id="2051" name="Rectangle 3"/>
          <p:cNvSpPr>
            <a:spLocks noGrp="1" noChangeArrowheads="1"/>
          </p:cNvSpPr>
          <p:nvPr>
            <p:ph type="dt" idx="1"/>
          </p:nvPr>
        </p:nvSpPr>
        <p:spPr bwMode="auto">
          <a:xfrm>
            <a:off x="3979970" y="0"/>
            <a:ext cx="3043131" cy="464818"/>
          </a:xfrm>
          <a:prstGeom prst="rect">
            <a:avLst/>
          </a:prstGeom>
          <a:noFill/>
          <a:ln w="9525">
            <a:noFill/>
            <a:miter lim="800000"/>
            <a:headEnd/>
            <a:tailEnd/>
          </a:ln>
          <a:effectLst/>
        </p:spPr>
        <p:txBody>
          <a:bodyPr vert="horz" wrap="square" lIns="19118" tIns="0" rIns="19118" bIns="0" numCol="1" anchor="t" anchorCtr="0" compatLnSpc="1">
            <a:prstTxWarp prst="textNoShape">
              <a:avLst/>
            </a:prstTxWarp>
          </a:bodyPr>
          <a:lstStyle>
            <a:lvl1pPr algn="r" defTabSz="951648" eaLnBrk="0" hangingPunct="0">
              <a:defRPr sz="1000" i="1"/>
            </a:lvl1pPr>
          </a:lstStyle>
          <a:p>
            <a:pPr>
              <a:defRPr/>
            </a:pPr>
            <a:endParaRPr lang="en-US"/>
          </a:p>
        </p:txBody>
      </p:sp>
      <p:sp>
        <p:nvSpPr>
          <p:cNvPr id="2052" name="Rectangle 4"/>
          <p:cNvSpPr>
            <a:spLocks noGrp="1" noChangeArrowheads="1"/>
          </p:cNvSpPr>
          <p:nvPr>
            <p:ph type="ftr" sz="quarter" idx="4"/>
          </p:nvPr>
        </p:nvSpPr>
        <p:spPr bwMode="auto">
          <a:xfrm>
            <a:off x="0" y="8844282"/>
            <a:ext cx="3043131" cy="464818"/>
          </a:xfrm>
          <a:prstGeom prst="rect">
            <a:avLst/>
          </a:prstGeom>
          <a:noFill/>
          <a:ln w="9525">
            <a:noFill/>
            <a:miter lim="800000"/>
            <a:headEnd/>
            <a:tailEnd/>
          </a:ln>
          <a:effectLst/>
        </p:spPr>
        <p:txBody>
          <a:bodyPr vert="horz" wrap="square" lIns="19118" tIns="0" rIns="19118" bIns="0" numCol="1" anchor="b" anchorCtr="0" compatLnSpc="1">
            <a:prstTxWarp prst="textNoShape">
              <a:avLst/>
            </a:prstTxWarp>
          </a:bodyPr>
          <a:lstStyle>
            <a:lvl1pPr defTabSz="951648" eaLnBrk="0" hangingPunct="0">
              <a:defRPr sz="1000" i="1"/>
            </a:lvl1pPr>
          </a:lstStyle>
          <a:p>
            <a:pPr>
              <a:defRPr/>
            </a:pPr>
            <a:endParaRPr lang="en-US"/>
          </a:p>
        </p:txBody>
      </p:sp>
      <p:sp>
        <p:nvSpPr>
          <p:cNvPr id="2053" name="Rectangle 5"/>
          <p:cNvSpPr>
            <a:spLocks noGrp="1" noChangeArrowheads="1"/>
          </p:cNvSpPr>
          <p:nvPr>
            <p:ph type="sldNum" sz="quarter" idx="5"/>
          </p:nvPr>
        </p:nvSpPr>
        <p:spPr bwMode="auto">
          <a:xfrm>
            <a:off x="3979970" y="8844282"/>
            <a:ext cx="3043131" cy="464818"/>
          </a:xfrm>
          <a:prstGeom prst="rect">
            <a:avLst/>
          </a:prstGeom>
          <a:noFill/>
          <a:ln w="9525">
            <a:noFill/>
            <a:miter lim="800000"/>
            <a:headEnd/>
            <a:tailEnd/>
          </a:ln>
          <a:effectLst/>
        </p:spPr>
        <p:txBody>
          <a:bodyPr vert="horz" wrap="square" lIns="19118" tIns="0" rIns="19118" bIns="0" numCol="1" anchor="b" anchorCtr="0" compatLnSpc="1">
            <a:prstTxWarp prst="textNoShape">
              <a:avLst/>
            </a:prstTxWarp>
          </a:bodyPr>
          <a:lstStyle>
            <a:lvl1pPr algn="r" defTabSz="951648" eaLnBrk="0" hangingPunct="0">
              <a:defRPr sz="1000" i="1"/>
            </a:lvl1pPr>
          </a:lstStyle>
          <a:p>
            <a:pPr>
              <a:defRPr/>
            </a:pPr>
            <a:fld id="{8B64E018-EE48-407F-BB1C-039D965FBCC0}" type="slidenum">
              <a:rPr lang="en-US"/>
              <a:pPr>
                <a:defRPr/>
              </a:pPr>
              <a:t>‹#›</a:t>
            </a:fld>
            <a:endParaRPr lang="en-US"/>
          </a:p>
        </p:txBody>
      </p:sp>
      <p:sp>
        <p:nvSpPr>
          <p:cNvPr id="2054" name="Rectangle 6"/>
          <p:cNvSpPr>
            <a:spLocks noGrp="1" noChangeArrowheads="1"/>
          </p:cNvSpPr>
          <p:nvPr>
            <p:ph type="body" sz="quarter" idx="3"/>
          </p:nvPr>
        </p:nvSpPr>
        <p:spPr bwMode="auto">
          <a:xfrm>
            <a:off x="936838" y="4422142"/>
            <a:ext cx="5149424" cy="4188140"/>
          </a:xfrm>
          <a:prstGeom prst="rect">
            <a:avLst/>
          </a:prstGeom>
          <a:noFill/>
          <a:ln w="9525">
            <a:noFill/>
            <a:miter lim="800000"/>
            <a:headEnd/>
            <a:tailEnd/>
          </a:ln>
          <a:effectLst/>
        </p:spPr>
        <p:txBody>
          <a:bodyPr vert="horz" wrap="square" lIns="94003" tIns="47799" rIns="94003" bIns="47799" numCol="1" anchor="t" anchorCtr="0" compatLnSpc="1">
            <a:prstTxWarp prst="textNoShape">
              <a:avLst/>
            </a:prstTxWarp>
          </a:bodyPr>
          <a:lstStyle/>
          <a:p>
            <a:pPr lvl="0"/>
            <a:r>
              <a:rPr lang="en-US" noProof="0" smtClean="0"/>
              <a:t>Click to edit Master text styles</a:t>
            </a:r>
          </a:p>
          <a:p>
            <a:pPr lvl="1"/>
            <a:r>
              <a:rPr lang="en-US" noProof="0" smtClean="0"/>
              <a:t>Second level</a:t>
            </a:r>
          </a:p>
        </p:txBody>
      </p:sp>
      <p:sp>
        <p:nvSpPr>
          <p:cNvPr id="76807" name="Rectangle 7"/>
          <p:cNvSpPr>
            <a:spLocks noGrp="1" noRot="1" noChangeAspect="1" noChangeArrowheads="1" noTextEdit="1"/>
          </p:cNvSpPr>
          <p:nvPr>
            <p:ph type="sldImg" idx="2"/>
          </p:nvPr>
        </p:nvSpPr>
        <p:spPr bwMode="auto">
          <a:xfrm>
            <a:off x="1193800" y="706438"/>
            <a:ext cx="4635500" cy="347662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711394871"/>
      </p:ext>
    </p:extLst>
  </p:cSld>
  <p:clrMap bg1="lt1" tx1="dk1" bg2="lt2" tx2="dk2" accent1="accent1" accent2="accent2" accent3="accent3" accent4="accent4" accent5="accent5" accent6="accent6" hlink="hlink" folHlink="folHlink"/>
  <p:notesStyle>
    <a:lvl1pPr marL="174625" indent="-174625" algn="l" defTabSz="949325" rtl="0" eaLnBrk="0" fontAlgn="base" hangingPunct="0">
      <a:spcBef>
        <a:spcPct val="25000"/>
      </a:spcBef>
      <a:spcAft>
        <a:spcPct val="0"/>
      </a:spcAft>
      <a:buChar char="•"/>
      <a:defRPr sz="1100" kern="1200">
        <a:solidFill>
          <a:schemeClr val="tx1"/>
        </a:solidFill>
        <a:latin typeface="Times New Roman" pitchFamily="18" charset="0"/>
        <a:ea typeface="+mn-ea"/>
        <a:cs typeface="+mn-cs"/>
      </a:defRPr>
    </a:lvl1pPr>
    <a:lvl2pPr marL="631825" indent="-166688" algn="l" defTabSz="949325" rtl="0" eaLnBrk="0" fontAlgn="base" hangingPunct="0">
      <a:spcBef>
        <a:spcPct val="20000"/>
      </a:spcBef>
      <a:spcAft>
        <a:spcPct val="0"/>
      </a:spcAft>
      <a:defRPr sz="1100" kern="1200">
        <a:solidFill>
          <a:schemeClr val="tx1"/>
        </a:solidFill>
        <a:latin typeface="Times New Roman" pitchFamily="18" charset="0"/>
        <a:ea typeface="+mn-ea"/>
        <a:cs typeface="+mn-cs"/>
      </a:defRPr>
    </a:lvl2pPr>
    <a:lvl3pPr marL="1143000" indent="-228600"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p:spPr>
        <p:txBody>
          <a:bodyPr/>
          <a:lstStyle/>
          <a:p>
            <a:pPr defTabSz="949083"/>
            <a:fld id="{A110DAD4-433A-4F77-ABDC-C94DE46FB629}" type="slidenum">
              <a:rPr lang="en-US" smtClean="0"/>
              <a:pPr defTabSz="949083"/>
              <a:t>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Grp="1" noChangeArrowheads="1"/>
          </p:cNvSpPr>
          <p:nvPr>
            <p:ph type="sldNum" sz="quarter" idx="5"/>
          </p:nvPr>
        </p:nvSpPr>
        <p:spPr>
          <a:noFill/>
        </p:spPr>
        <p:txBody>
          <a:bodyPr/>
          <a:lstStyle/>
          <a:p>
            <a:pPr defTabSz="949083"/>
            <a:fld id="{02E74B5C-7FB7-44E2-96FF-A664C17147FE}" type="slidenum">
              <a:rPr lang="en-US" smtClean="0"/>
              <a:pPr defTabSz="949083"/>
              <a:t>10</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ln/>
        </p:spPr>
        <p:txBody>
          <a:bodyPr/>
          <a:lstStyle/>
          <a:p>
            <a:pPr>
              <a:buNone/>
            </a:pPr>
            <a:endParaRPr lang="en-US" dirty="0"/>
          </a:p>
          <a:p>
            <a:r>
              <a:rPr lang="en-US" dirty="0"/>
              <a:t>Corporate giving = $14.55 billion in 2011</a:t>
            </a:r>
          </a:p>
          <a:p>
            <a:r>
              <a:rPr lang="en-US" dirty="0"/>
              <a:t>• Adjusted for inflation, giving by corporations is estimated to have declined 3.1 percent in 2011. </a:t>
            </a:r>
          </a:p>
          <a:p>
            <a:pPr>
              <a:buFont typeface="Arial" pitchFamily="34" charset="0"/>
              <a:buChar char="•"/>
            </a:pPr>
            <a:r>
              <a:rPr lang="en-US" dirty="0"/>
              <a:t>Corporate foundation </a:t>
            </a:r>
            <a:r>
              <a:rPr lang="en-US" dirty="0" err="1"/>
              <a:t>grantmaking</a:t>
            </a:r>
            <a:r>
              <a:rPr lang="en-US" dirty="0"/>
              <a:t> is estimated to have grown 6 percent in 2011, with $5.2 billion in contributions. However, for the 2011 Giving USA estimate, $5.15 billion was subtracted from the amount for corporations’ gifts to their own foundations.</a:t>
            </a:r>
            <a:r>
              <a:rPr lang="en-US" baseline="30000" dirty="0"/>
              <a:t>18</a:t>
            </a:r>
          </a:p>
          <a:p>
            <a:pPr>
              <a:buFont typeface="Arial" pitchFamily="34" charset="0"/>
              <a:buChar char="•"/>
            </a:pPr>
            <a:r>
              <a:rPr lang="en-US" dirty="0"/>
              <a:t>Giving by corporations is directly linked with companies’ profits and the economic environment in which corporations operate. In 2011, the Gross Domestic Product (GDP) increased 3.91 percent year over year compared with 2010. This is compared with an increase of 4.21 percent between 2009 and 2010.</a:t>
            </a:r>
            <a:r>
              <a:rPr lang="en-US" baseline="30000" dirty="0"/>
              <a:t>19</a:t>
            </a:r>
            <a:r>
              <a:rPr lang="en-US" dirty="0"/>
              <a:t> </a:t>
            </a:r>
            <a:endParaRPr lang="en-US" baseline="30000" dirty="0"/>
          </a:p>
          <a:p>
            <a:r>
              <a:rPr lang="en-US" dirty="0"/>
              <a:t>Giving by corporations is estimated to have held steady in 2011 compared with 2010, totaling $14.55 billion (a 0.1 percent decline). Corporate giving includes gifts of cash and in-kind gifts made through corporate giving programs, as well as grants and gifts made by corporate foundations. </a:t>
            </a:r>
          </a:p>
          <a:p>
            <a:r>
              <a:rPr lang="en-US" dirty="0"/>
              <a:t>Adjusted for inflation, giving by corporations is estimated to have declined 3.1 percent in 2011. Over the last four decades (1971–2011), average annual inflation-adjusted giving by corporations has increased at a slower rate than the average annual rate of inflation, at 3.1 percent and 4.4 percent, respectively. </a:t>
            </a:r>
          </a:p>
          <a:p>
            <a:r>
              <a:rPr lang="en-US" dirty="0"/>
              <a:t>Corporate foundation </a:t>
            </a:r>
            <a:r>
              <a:rPr lang="en-US" dirty="0" err="1"/>
              <a:t>grantmaking</a:t>
            </a:r>
            <a:r>
              <a:rPr lang="en-US" dirty="0"/>
              <a:t> is estimated to have grown 6 percent in 2011, with $5.2 billion in contributions. However, for the 2011 Giving USA estimate, $5.15 billion was subtracted from the amount for corporations’ gifts to their own foundations.</a:t>
            </a:r>
            <a:r>
              <a:rPr lang="en-US" baseline="30000" dirty="0"/>
              <a:t>18</a:t>
            </a:r>
            <a:endParaRPr lang="en-US" dirty="0"/>
          </a:p>
          <a:p>
            <a:r>
              <a:rPr lang="en-US" dirty="0"/>
              <a:t>Giving by corporations is directly linked with companies’ profits and the economic environment in which corporations operate. In 2011, the Gross Domestic Product (GDP) increased 3.91 percent year over year compared with 2010. This is compared with an increase of 4.21 percent between 2009 and 2010. More noteworthy is the change in corporate pre-tax profits between 2010 and 2011—a modest increase of 4.2 percent. This is compared with an increase of 25 percent between 2009 and 2010.</a:t>
            </a:r>
            <a:r>
              <a:rPr lang="en-US" baseline="30000" dirty="0"/>
              <a:t>19 </a:t>
            </a:r>
          </a:p>
          <a:p>
            <a:r>
              <a:rPr lang="en-US" dirty="0"/>
              <a:t>The Committee Encouraging Corporate Philanthropy (CECP) reported that among respondents to its 2012 Corporate Giving Standard survey, 57 percent of 166 leading global companies reported higher total giving in 2011 than in 2010. A small set of companies that gave a combined total of $1.2 billion more in 2011 than in 2010—predominately in the form of product donations—can be attributed to this increase. If this subset of companies were removed from CECP’s analysis, aggregate giving by the remaining companies would have been flat between 2010 and 2011.</a:t>
            </a:r>
            <a:r>
              <a:rPr lang="en-US" baseline="30000" dirty="0"/>
              <a:t>20</a:t>
            </a:r>
          </a:p>
          <a:p>
            <a:pPr fontAlgn="ctr"/>
            <a:endParaRPr lang="en-US" baseline="30000" dirty="0"/>
          </a:p>
          <a:p>
            <a:pPr lvl="0"/>
            <a:r>
              <a:rPr lang="en-US" dirty="0"/>
              <a:t>Corporate giving has become more volatile in the last decade.</a:t>
            </a:r>
          </a:p>
          <a:p>
            <a:pPr lvl="0"/>
            <a:r>
              <a:rPr lang="en-US" dirty="0"/>
              <a:t>Most corporate foundations do not have an endowment or a meaningful endowment – corporations give to foundations and they give to charities. </a:t>
            </a:r>
          </a:p>
          <a:p>
            <a:pPr fontAlgn="ctr"/>
            <a:endParaRPr lang="en-US" baseline="30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sldNum" sz="quarter" idx="5"/>
          </p:nvPr>
        </p:nvSpPr>
        <p:spPr>
          <a:noFill/>
        </p:spPr>
        <p:txBody>
          <a:bodyPr/>
          <a:lstStyle/>
          <a:p>
            <a:pPr defTabSz="949083"/>
            <a:fld id="{4C6162B1-FEBE-41F7-A0E4-91185DB248EB}" type="slidenum">
              <a:rPr lang="en-US" smtClean="0"/>
              <a:pPr defTabSz="949083"/>
              <a:t>11</a:t>
            </a:fld>
            <a:endParaRPr lang="en-US" smtClean="0"/>
          </a:p>
        </p:txBody>
      </p:sp>
      <p:sp>
        <p:nvSpPr>
          <p:cNvPr id="107523" name="Rectangle 2"/>
          <p:cNvSpPr>
            <a:spLocks noGrp="1" noRot="1" noChangeAspect="1" noChangeArrowheads="1" noTextEdit="1"/>
          </p:cNvSpPr>
          <p:nvPr>
            <p:ph type="sldImg"/>
          </p:nvPr>
        </p:nvSpPr>
        <p:spPr>
          <a:ln cap="flat"/>
        </p:spPr>
      </p:sp>
      <p:sp>
        <p:nvSpPr>
          <p:cNvPr id="107524" name="Rectangle 3"/>
          <p:cNvSpPr>
            <a:spLocks noGrp="1" noChangeArrowheads="1"/>
          </p:cNvSpPr>
          <p:nvPr>
            <p:ph type="body" idx="1"/>
          </p:nvPr>
        </p:nvSpPr>
        <p:spPr>
          <a:xfrm>
            <a:off x="936838" y="4327549"/>
            <a:ext cx="5259359" cy="4188140"/>
          </a:xfrm>
          <a:noFill/>
          <a:ln/>
        </p:spPr>
        <p:txBody>
          <a:bodyPr/>
          <a:lstStyle/>
          <a:p>
            <a:r>
              <a:rPr lang="en-US" sz="900" dirty="0" smtClean="0"/>
              <a:t> </a:t>
            </a:r>
            <a:r>
              <a:rPr lang="en-US" sz="900" dirty="0"/>
              <a:t>Over the past 40 years, the major shift has been a growing share of the total coming from foundations and a lower share from individuals. In part, this is because of the increased number of family foundations and their growing assets. </a:t>
            </a:r>
          </a:p>
          <a:p>
            <a:r>
              <a:rPr lang="en-US" sz="900" dirty="0"/>
              <a:t>• When divided by the share of inflation-adjusted giving by source, total giving by corporations and bequests have remained consistent over the last four decades. </a:t>
            </a:r>
          </a:p>
          <a:p>
            <a:pPr>
              <a:buFont typeface="Arial" pitchFamily="34" charset="0"/>
              <a:buChar char="•"/>
            </a:pPr>
            <a:r>
              <a:rPr lang="en-US" sz="900" dirty="0"/>
              <a:t>The share of inflation-adjusted giving by foundations has been on the rise since the mid-1980s.</a:t>
            </a:r>
          </a:p>
          <a:p>
            <a:pPr>
              <a:buFont typeface="Arial" pitchFamily="34" charset="0"/>
              <a:buChar char="•"/>
            </a:pPr>
            <a:r>
              <a:rPr lang="en-US" sz="900" dirty="0"/>
              <a:t>The share of inflation-adjusted giving by individuals has declined between the five-year period ending in 2006 and the five-year period ending in 2011, dropping from 77 percent of the total to 73 percent of the total. Since the five-year period ending in 1981, the share of giving by individuals has dropped 11 percentage points. </a:t>
            </a:r>
          </a:p>
          <a:p>
            <a:pPr>
              <a:buFont typeface="Arial" pitchFamily="34" charset="0"/>
              <a:buChar char="•"/>
            </a:pPr>
            <a:r>
              <a:rPr lang="en-US" sz="900" dirty="0" err="1"/>
              <a:t>Grantmaking</a:t>
            </a:r>
            <a:r>
              <a:rPr lang="en-US" sz="900" dirty="0"/>
              <a:t> by family foundations has been on the rise for years. Between 2004 and 2009, inflation-adjusted giving by family foundations increased 63 percent.</a:t>
            </a:r>
            <a:r>
              <a:rPr lang="en-US" sz="900" baseline="30000" dirty="0"/>
              <a:t>21</a:t>
            </a:r>
            <a:endParaRPr lang="en-US" sz="900" dirty="0"/>
          </a:p>
          <a:p>
            <a:r>
              <a:rPr lang="en-US" sz="900" dirty="0"/>
              <a:t>Total inflation-adjusted giving increased slowly from the five-year period ending in 1976 through the five-year period ending in 1996, with an average rate of change between each five-year period of 10.2 percent. However, giving rose sharply between the five-year periods beginning in 1992 and 1997, with a positive change of 44.6 percent, and again between the periods beginning 1997 and 2002, with a positive change of 15.8 percent. </a:t>
            </a:r>
          </a:p>
          <a:p>
            <a:r>
              <a:rPr lang="en-US" sz="900" dirty="0"/>
              <a:t>Despite the earlier increases in inflation-adjusted total giving, contributions began to level off between the five-year periods beginning in 2002 and 2007, with a decline of 1.6 percent. </a:t>
            </a:r>
          </a:p>
          <a:p>
            <a:r>
              <a:rPr lang="en-US" sz="900" dirty="0"/>
              <a:t>Inflation-adjusted giving by individuals saw the largest period of growth between the five-year periods beginning in 1992 and 1997, with a 42 percent increase. Giving by individuals realized the largest decline in giving between the five-year periods beginning in 2002 and 2007, with a 5.8 percent decline in giving. </a:t>
            </a:r>
          </a:p>
          <a:p>
            <a:r>
              <a:rPr lang="en-US" sz="900" dirty="0"/>
              <a:t>Inflation-adjusted giving by bequest saw the largest period of growth between the five-year periods beginning in 1992 and 1997, with a 44.9 percent increase. Giving by bequest realized the largest decline in giving between the five-year periods beginning in 1972 and 1977, with an 18 percent decline in giving.</a:t>
            </a:r>
          </a:p>
          <a:p>
            <a:r>
              <a:rPr lang="en-US" sz="900" dirty="0"/>
              <a:t>Inflation-adjusted giving by foundations saw the largest period of growth between the five-year periods beginning in 1992 and 1997, with an 80.3 percent increase. Giving by foundations realized the largest decline in giving between the five-year periods beginning in 1972 and 1977, with a 17.4 percent decline in giving. </a:t>
            </a:r>
          </a:p>
          <a:p>
            <a:r>
              <a:rPr lang="en-US" sz="900" dirty="0"/>
              <a:t>Inflation-adjusted giving by corporations saw the largest period of growth between the five-year periods beginning in 1977 and 1982, with a 45.3 percent increase. Giving by corporations realized the largest decline in giving between the five-year periods beginning in 2002 and 2007, with a 2.5 percent decline in giving.</a:t>
            </a:r>
          </a:p>
          <a:p>
            <a:endParaRPr lang="en-US" sz="900" dirty="0"/>
          </a:p>
          <a:p>
            <a:pPr>
              <a:buNone/>
            </a:pPr>
            <a:endParaRPr lang="en-US" sz="9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sldNum" sz="quarter" idx="5"/>
          </p:nvPr>
        </p:nvSpPr>
        <p:spPr>
          <a:noFill/>
        </p:spPr>
        <p:txBody>
          <a:bodyPr/>
          <a:lstStyle/>
          <a:p>
            <a:pPr defTabSz="949083"/>
            <a:fld id="{558B5D43-4D22-4AF7-85F0-E5AEBCDE9CF7}" type="slidenum">
              <a:rPr lang="en-US" smtClean="0"/>
              <a:pPr defTabSz="949083"/>
              <a:t>12</a:t>
            </a:fld>
            <a:endParaRPr lang="en-US" smtClean="0"/>
          </a:p>
        </p:txBody>
      </p:sp>
      <p:sp>
        <p:nvSpPr>
          <p:cNvPr id="111619" name="Rectangle 2"/>
          <p:cNvSpPr>
            <a:spLocks noGrp="1" noRot="1" noChangeAspect="1" noChangeArrowheads="1" noTextEdit="1"/>
          </p:cNvSpPr>
          <p:nvPr>
            <p:ph type="sldImg"/>
          </p:nvPr>
        </p:nvSpPr>
        <p:spPr>
          <a:ln cap="flat"/>
        </p:spPr>
      </p:sp>
      <p:sp>
        <p:nvSpPr>
          <p:cNvPr id="111620" name="Rectangle 3"/>
          <p:cNvSpPr>
            <a:spLocks noGrp="1" noChangeArrowheads="1"/>
          </p:cNvSpPr>
          <p:nvPr>
            <p:ph type="body" idx="1"/>
          </p:nvPr>
        </p:nvSpPr>
        <p:spPr>
          <a:xfrm>
            <a:off x="936838" y="4422141"/>
            <a:ext cx="5149424" cy="4746877"/>
          </a:xfrm>
          <a:noFill/>
          <a:ln/>
        </p:spPr>
        <p:txBody>
          <a:bodyPr/>
          <a:lstStyle/>
          <a:p>
            <a:pPr>
              <a:buNone/>
            </a:pPr>
            <a:endParaRPr lang="en-US" dirty="0"/>
          </a:p>
          <a:p>
            <a:r>
              <a:rPr lang="en-US" dirty="0"/>
              <a:t>For 2011, giving is an estimated 2.0 percent of GDP.</a:t>
            </a:r>
            <a:r>
              <a:rPr lang="en-US" baseline="30000" dirty="0"/>
              <a:t>22-23</a:t>
            </a:r>
            <a:endParaRPr lang="en-US" dirty="0"/>
          </a:p>
          <a:p>
            <a:r>
              <a:rPr lang="en-US" dirty="0"/>
              <a:t>• Giving has remained 2.0 percent or more of GDP since 1997.</a:t>
            </a:r>
          </a:p>
          <a:p>
            <a:r>
              <a:rPr lang="en-US" dirty="0"/>
              <a:t>• From 1956 through 1972, total charitable giving was consistently at or above 2.0 percent of GDP. However, this percentage fell beginning in the period between 1972 and 1996, but rose again beginning in 1997. Total giving as a percentage of GDP has been at or above 2.0 percent since that year. </a:t>
            </a:r>
          </a:p>
          <a:p>
            <a:r>
              <a:rPr lang="en-US" dirty="0"/>
              <a:t>Several economic factors influence how much donors give to charity. Gross Domestic Product (GDP) is one of those economic factors and is defined as the market value of all goods and services produced within a country’s borders within a specific period of time. It is one of the most important factors considered in measuring the status of a nation’s economic health.</a:t>
            </a:r>
            <a:r>
              <a:rPr lang="en-US" baseline="30000" dirty="0"/>
              <a:t>22 </a:t>
            </a:r>
          </a:p>
          <a:p>
            <a:r>
              <a:rPr lang="en-US" dirty="0"/>
              <a:t>Inflation-adjusted GDP increased 0.8 percent from calendar year 2010 to calendar year 2011. This rate of change is compared with inflation-adjusted growth in total giving of 0.9 percent. Total giving as a percentage of GDP in 2011 was 2.0 percent.</a:t>
            </a:r>
            <a:r>
              <a:rPr lang="en-US" baseline="30000" dirty="0"/>
              <a:t>23 </a:t>
            </a:r>
          </a:p>
          <a:p>
            <a:r>
              <a:rPr lang="en-US" dirty="0"/>
              <a:t>Between 2009 and 2010, inflation-adjusted GDP increased 2.5 percent. This rate of change is compared with inflation-adjusted growth in total giving of 1.3 percent between those years. Total giving as a percentage of GDP in 2010 was 2.0 percent. </a:t>
            </a:r>
          </a:p>
          <a:p>
            <a:r>
              <a:rPr lang="en-US" dirty="0"/>
              <a:t>From 1956 through 1972, total charitable giving was consistently at or above 2.0 percent of GDP. However, this percentage fell beginning in the period between 1972 and 1996, but rose again beginning in 1997. Total giving as a percentage of GDP has been at or above 2.0 percent since that year. </a:t>
            </a:r>
          </a:p>
          <a:p>
            <a:endParaRPr lang="en-US" dirty="0"/>
          </a:p>
          <a:p>
            <a:pPr lvl="0"/>
            <a:r>
              <a:rPr lang="en-US" dirty="0"/>
              <a:t>Results show the same generally in the last few years, but at a low compared to the last decade – lost some ground in this area. </a:t>
            </a:r>
          </a:p>
          <a:p>
            <a:endParaRPr lang="en-US" dirty="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a:buNone/>
            </a:pPr>
            <a:endParaRPr lang="en-US" dirty="0"/>
          </a:p>
          <a:p>
            <a:r>
              <a:rPr lang="en-US" dirty="0"/>
              <a:t>Research has found a statistically significant correlation between changes in total giving and values on the Standard &amp; Poor’s 500 Index (S&amp;P 500). Because stock market values are an indicator of financial and economic security, individuals are more likely to give when the stock market is up.</a:t>
            </a:r>
            <a:r>
              <a:rPr lang="en-US" baseline="30000" dirty="0"/>
              <a:t>24 </a:t>
            </a:r>
          </a:p>
          <a:p>
            <a:pPr>
              <a:buFont typeface="Arial" pitchFamily="34" charset="0"/>
              <a:buChar char="•"/>
            </a:pPr>
            <a:r>
              <a:rPr lang="en-US" dirty="0"/>
              <a:t>The S&amp;P 500 declined 3 percent in inflation-adjusted dollars (or inflation-adjusted dollars) between 2010 and 2011. This is compared with an increase of 10.9 percent between 2009 and 2010, and growth of 23.8 percent between 2008 and 2009.</a:t>
            </a:r>
            <a:r>
              <a:rPr lang="en-US" baseline="30000" dirty="0"/>
              <a:t>25</a:t>
            </a:r>
            <a:endParaRPr lang="en-US" dirty="0">
              <a:solidFill>
                <a:srgbClr val="FF0000"/>
              </a:solidFill>
            </a:endParaRPr>
          </a:p>
          <a:p>
            <a:r>
              <a:rPr lang="en-US" dirty="0"/>
              <a:t>• Note that when graphed together, giving does not rise as quickly as the Standard &amp; Poor’s 500 Index, nor does it fall as steeply when the Index </a:t>
            </a:r>
            <a:r>
              <a:rPr lang="en-US" dirty="0" err="1"/>
              <a:t>declinesResearch</a:t>
            </a:r>
            <a:r>
              <a:rPr lang="en-US" dirty="0"/>
              <a:t> has found a statistically significant correlation between changes in total giving and values on the Standard &amp; Poor’s 500 Index (S&amp;P 500). Because stock market values are an indicator of financial and economic security, individuals are more likely to give when the stock market is up. </a:t>
            </a:r>
          </a:p>
          <a:p>
            <a:r>
              <a:rPr lang="en-US" dirty="0"/>
              <a:t>High-net-worth households, in particular, are responsive to changes in the stock market in terms of their charitable behavior. These households usually hold at least a portion of their assets in stocks.</a:t>
            </a:r>
            <a:r>
              <a:rPr lang="en-US" baseline="30000" dirty="0"/>
              <a:t>24 </a:t>
            </a:r>
          </a:p>
          <a:p>
            <a:r>
              <a:rPr lang="en-US" dirty="0"/>
              <a:t>The S&amp;P 500 declined 3 percent in inflation-adjusted dollars (or inflation-adjusted dollars) between 2010 and 2011. This is compared with an increase of 10.9 percent between 2009 and 2010, and growth of 23.8 percent between 2008 and 2009.</a:t>
            </a:r>
            <a:r>
              <a:rPr lang="en-US" baseline="30000" dirty="0"/>
              <a:t>25</a:t>
            </a:r>
            <a:r>
              <a:rPr lang="en-US" dirty="0"/>
              <a:t> The S&amp;P 500 witnessed much larger increases and declines from year to year than total giving, and the direction of change for total giving usually lags the S&amp;P 500 by one to two years. </a:t>
            </a:r>
          </a:p>
          <a:p>
            <a:r>
              <a:rPr lang="en-US" dirty="0"/>
              <a:t>Between 1971 and 1996, total giving was consistently higher than the S&amp;P 500. This changed around 1997, when the S&amp;P 500 rose sharply until 1999, after which it dropped precipitously through 2002. Increases in total giving lagged behind the S&amp;P 500 during the index’s rise and leveled off during the index’s fall. Notably, despite the sharp declines in the S&amp;P 500 between 1999 and 2002 (a drop of 44.5 percent), total giving either stayed level or dropped only slightly. When the S&amp;P 500 fell 40.7 percent between 2007 and 2008, total giving dropped only 9.5 percent. </a:t>
            </a:r>
          </a:p>
          <a:p>
            <a:endParaRPr lang="en-US" dirty="0"/>
          </a:p>
          <a:p>
            <a:pPr lvl="0"/>
            <a:r>
              <a:rPr lang="en-US" dirty="0"/>
              <a:t>S&amp;P and total giving move in the same direction. </a:t>
            </a:r>
          </a:p>
          <a:p>
            <a:pPr lvl="0"/>
            <a:r>
              <a:rPr lang="en-US" dirty="0"/>
              <a:t>S&amp;P is more volatile that spikes with higher highs and lower lows, and is good that total giving is not as much otherwise it would be more difficult to predict. </a:t>
            </a:r>
          </a:p>
          <a:p>
            <a:pPr marL="0" indent="0">
              <a:buNone/>
            </a:pPr>
            <a:endParaRPr lang="en-US" dirty="0"/>
          </a:p>
        </p:txBody>
      </p:sp>
      <p:sp>
        <p:nvSpPr>
          <p:cNvPr id="113668" name="Slide Number Placeholder 3"/>
          <p:cNvSpPr>
            <a:spLocks noGrp="1"/>
          </p:cNvSpPr>
          <p:nvPr>
            <p:ph type="sldNum" sz="quarter" idx="5"/>
          </p:nvPr>
        </p:nvSpPr>
        <p:spPr>
          <a:noFill/>
        </p:spPr>
        <p:txBody>
          <a:bodyPr/>
          <a:lstStyle/>
          <a:p>
            <a:pPr defTabSz="949083"/>
            <a:fld id="{CAE2DAEA-4D8A-4C1A-A28E-128F5186C268}" type="slidenum">
              <a:rPr lang="en-US" smtClean="0"/>
              <a:pPr defTabSz="949083"/>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5"/>
          </p:nvPr>
        </p:nvSpPr>
        <p:spPr>
          <a:noFill/>
        </p:spPr>
        <p:txBody>
          <a:bodyPr/>
          <a:lstStyle/>
          <a:p>
            <a:pPr defTabSz="949083"/>
            <a:fld id="{B1B55F8F-DFD8-44BA-84BF-74D1671C9CB4}" type="slidenum">
              <a:rPr lang="en-US" smtClean="0"/>
              <a:pPr defTabSz="949083"/>
              <a:t>14</a:t>
            </a:fld>
            <a:endParaRPr lang="en-US" smtClean="0"/>
          </a:p>
        </p:txBody>
      </p:sp>
      <p:sp>
        <p:nvSpPr>
          <p:cNvPr id="115715"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ln/>
        </p:spPr>
        <p:txBody>
          <a:bodyPr/>
          <a:lstStyle/>
          <a:p>
            <a:pPr>
              <a:buNone/>
            </a:pPr>
            <a:endParaRPr lang="en-US" dirty="0"/>
          </a:p>
          <a:p>
            <a:r>
              <a:rPr lang="en-US" dirty="0"/>
              <a:t>Disposable personal income (DPI) is the amount available to households after payment of taxes. </a:t>
            </a:r>
          </a:p>
          <a:p>
            <a:pPr>
              <a:buFont typeface="Arial" pitchFamily="34" charset="0"/>
              <a:buChar char="•"/>
            </a:pPr>
            <a:r>
              <a:rPr lang="en-US" dirty="0"/>
              <a:t>Individual giving in 2011 was an estimated 1.9 percent of DPI; the same percentage as in 2010.</a:t>
            </a:r>
            <a:r>
              <a:rPr lang="en-US" baseline="30000" dirty="0"/>
              <a:t>26</a:t>
            </a:r>
          </a:p>
          <a:p>
            <a:r>
              <a:rPr lang="en-US" dirty="0"/>
              <a:t>• Individual giving as a percentage of DPI (in current dollars) remained at 1.9 percent in 2011, the same as in 2009 and 2010. This figure is a decline from the high of 2.4 percent realized in 2005 and remains below the 2.0 percent threshold seen between 1971–1984 and 1997–2008Disposable personal income is tied to (total) personal income—a key determinant in how much an individual or household gives. The amount that an individual gives is largely contingent on his or her income. However, for many individuals, how much they give depends on their spendable income (that is, disposable income, which is not tied to current expenses). In 2011, the increase in disposable personal income (in inflation-adjusted dollars) from 2010 was lower compared with the previous year, while the increase in personal income remained at the same level as the previous year. </a:t>
            </a:r>
          </a:p>
          <a:p>
            <a:pPr lvl="1">
              <a:buFont typeface="Courier New" pitchFamily="49" charset="0"/>
              <a:buChar char="o"/>
            </a:pPr>
            <a:r>
              <a:rPr lang="en-US" dirty="0"/>
              <a:t>In 2011, </a:t>
            </a:r>
            <a:r>
              <a:rPr lang="en-US" i="1" dirty="0"/>
              <a:t>disposable personal income </a:t>
            </a:r>
            <a:r>
              <a:rPr lang="en-US" dirty="0"/>
              <a:t>rose 3.8 percent from 2010, or 0.7 percent in inflation-adjusted dollars. This is compared with a 3.6 percent increase between 2009 and 2010, or 1.9 percent in inflation-adjusted dollars. In 2011, </a:t>
            </a:r>
            <a:r>
              <a:rPr lang="en-US" i="1" dirty="0"/>
              <a:t>personal income </a:t>
            </a:r>
            <a:r>
              <a:rPr lang="en-US" dirty="0"/>
              <a:t>grew 5.1 percent from 2010, or 2.0 percent in inflation-adjusted dollars. This is compared with an increase of 3.7 percent between 2009 and 2010, or 2.0 percent in inflation-adjusted dollars.</a:t>
            </a:r>
            <a:r>
              <a:rPr lang="en-US" baseline="30000" dirty="0"/>
              <a:t>26</a:t>
            </a:r>
            <a:r>
              <a:rPr lang="en-US" dirty="0"/>
              <a:t> </a:t>
            </a:r>
          </a:p>
          <a:p>
            <a:endParaRPr lang="en-US" dirty="0"/>
          </a:p>
          <a:p>
            <a:r>
              <a:rPr lang="en-US" dirty="0"/>
              <a:t>Individual giving as a percentage of disposable personal income (in current dollars) remained at 1.9 percent in 2011, the same as in 2009 and 2010. This figure is a decline from the high of 2.4 percent realized in 2005 and remains below the 2.0 percent threshold seen between 1971–1984 and 1997–2008.</a:t>
            </a:r>
          </a:p>
          <a:p>
            <a:pPr fontAlgn="ct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p:cNvSpPr>
            <a:spLocks noGrp="1" noChangeArrowheads="1"/>
          </p:cNvSpPr>
          <p:nvPr>
            <p:ph type="sldNum" sz="quarter" idx="5"/>
          </p:nvPr>
        </p:nvSpPr>
        <p:spPr>
          <a:noFill/>
        </p:spPr>
        <p:txBody>
          <a:bodyPr/>
          <a:lstStyle/>
          <a:p>
            <a:pPr defTabSz="949083"/>
            <a:fld id="{453BC455-7F38-4790-9CA7-A3359F180DD1}" type="slidenum">
              <a:rPr lang="en-US" smtClean="0"/>
              <a:pPr defTabSz="949083"/>
              <a:t>15</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a:buNone/>
            </a:pPr>
            <a:endParaRPr lang="en-US" dirty="0"/>
          </a:p>
          <a:p>
            <a:pPr>
              <a:buFont typeface="Arial" pitchFamily="34" charset="0"/>
              <a:buChar char="•"/>
            </a:pPr>
            <a:r>
              <a:rPr lang="en-US" dirty="0"/>
              <a:t>Foundation gifts received are estimated to be $25.83 billion in 2011.</a:t>
            </a:r>
          </a:p>
          <a:p>
            <a:pPr>
              <a:buFont typeface="Arial" pitchFamily="34" charset="0"/>
              <a:buChar char="•"/>
            </a:pPr>
            <a:r>
              <a:rPr lang="en-US" dirty="0"/>
              <a:t> Decrease of 6.1 percent (8.9 percent, adjusted for inflation)</a:t>
            </a:r>
          </a:p>
          <a:p>
            <a:pPr>
              <a:buFont typeface="Arial" pitchFamily="34" charset="0"/>
              <a:buChar char="•"/>
            </a:pPr>
            <a:r>
              <a:rPr lang="en-US" dirty="0"/>
              <a:t> 9 percent of total giving in 2011</a:t>
            </a:r>
          </a:p>
          <a:p>
            <a:pPr>
              <a:buFont typeface="Arial" pitchFamily="34" charset="0"/>
              <a:buChar char="•"/>
            </a:pPr>
            <a:r>
              <a:rPr lang="en-US" dirty="0"/>
              <a:t>Giving USA’s findings include giving to private foundations, community foundations, and operating foundations. It does not include freestanding donor-advised funds, which are in the public-society benefit </a:t>
            </a:r>
            <a:r>
              <a:rPr lang="en-US" dirty="0" err="1"/>
              <a:t>subsectorGiving</a:t>
            </a:r>
            <a:r>
              <a:rPr lang="en-US" dirty="0"/>
              <a:t> to foundations is estimated to have declined by 6.1 percent in 2011 to $25.83 billion in contributions. Adjusted for inflation, giving to foundations is estimated to have declined by 8.9 percent. Foundations as recipient organizations comprise one of only two subsectors that realized a decline in giving in 2011. </a:t>
            </a:r>
          </a:p>
          <a:p>
            <a:r>
              <a:rPr lang="en-US" dirty="0"/>
              <a:t>The estimate for giving to foundations includes gifts made to independent, community, and operating foundations. </a:t>
            </a:r>
          </a:p>
          <a:p>
            <a:r>
              <a:rPr lang="en-US" i="1" dirty="0"/>
              <a:t>Giving USA </a:t>
            </a:r>
            <a:r>
              <a:rPr lang="en-US" dirty="0"/>
              <a:t>does not count giving from corporations to their operating foundations since these gifts are transferred directly to individuals or nonprofit organizations. In 2011, Giving USA accounted for $3.75 billion estimated to have been transferred by pharmaceutical corporations to their operating foundations. The majority of these gifts are later paid directly to individuals in the form of in-kind donations of medications through Patient Assistance Programs (PAPs). </a:t>
            </a:r>
          </a:p>
          <a:p>
            <a:r>
              <a:rPr lang="en-US" dirty="0"/>
              <a:t>Over the last 33 years (1979–2011), inflation-adjusted giving to foundations has increased at a faster rate than the average annual rate of inflation (4.4 percent), with an average annual increase of 7.2 percent. </a:t>
            </a:r>
          </a:p>
          <a:p>
            <a:endParaRPr lang="en-US" dirty="0"/>
          </a:p>
          <a:p>
            <a:pPr lvl="0"/>
            <a:r>
              <a:rPr lang="en-US" dirty="0"/>
              <a:t>The only other subsector that showed a drop in giving in 2011 besides religion. </a:t>
            </a:r>
          </a:p>
          <a:p>
            <a:pPr lvl="0"/>
            <a:r>
              <a:rPr lang="en-US" dirty="0"/>
              <a:t>Does not include giving from corporations. </a:t>
            </a:r>
          </a:p>
          <a:p>
            <a:endParaRPr lang="en-US" dirty="0"/>
          </a:p>
          <a:p>
            <a:pPr>
              <a:buNone/>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p:spPr>
        <p:txBody>
          <a:bodyPr/>
          <a:lstStyle/>
          <a:p>
            <a:pPr defTabSz="949083"/>
            <a:fld id="{A043B9DC-C3F1-4119-A112-F2605737987D}" type="slidenum">
              <a:rPr lang="en-US" smtClean="0"/>
              <a:pPr defTabSz="949083"/>
              <a:t>16</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936838" y="4422142"/>
            <a:ext cx="5206781" cy="4188140"/>
          </a:xfrm>
          <a:noFill/>
          <a:ln/>
        </p:spPr>
        <p:txBody>
          <a:bodyPr/>
          <a:lstStyle/>
          <a:p>
            <a:pPr>
              <a:buNone/>
            </a:pPr>
            <a:endParaRPr lang="en-US" dirty="0"/>
          </a:p>
          <a:p>
            <a:r>
              <a:rPr lang="en-US" dirty="0"/>
              <a:t>Arts, culture, and humanities = $13.12 billion in 2011</a:t>
            </a:r>
          </a:p>
          <a:p>
            <a:r>
              <a:rPr lang="en-US" dirty="0"/>
              <a:t>• Increase of 4.1 percent (1.0 percent, adjusted for inflation)</a:t>
            </a:r>
          </a:p>
          <a:p>
            <a:r>
              <a:rPr lang="en-US" dirty="0"/>
              <a:t>• 4 percent of total estimated giving in 2011</a:t>
            </a:r>
          </a:p>
          <a:p>
            <a:r>
              <a:rPr lang="en-US" dirty="0"/>
              <a:t>• Bolstering giving to the arts subsector was an $800 million cash gift to Crystal Bridges Museum of American Art in Arkansas from the Walton Family Foundation.</a:t>
            </a:r>
            <a:r>
              <a:rPr lang="en-US" baseline="30000" dirty="0"/>
              <a:t>33</a:t>
            </a:r>
            <a:r>
              <a:rPr lang="en-US" dirty="0"/>
              <a:t> </a:t>
            </a:r>
          </a:p>
          <a:p>
            <a:pPr>
              <a:buFont typeface="Arial" pitchFamily="34" charset="0"/>
              <a:buChar char="•"/>
            </a:pPr>
            <a:r>
              <a:rPr lang="en-US" dirty="0"/>
              <a:t>Arts, culture, and humanities organizations engage in performance, exhibition, creation, teaching, and preservation of arts and cultural assets. They also include humanities organizations, historical societies, and public and nonprofit media </a:t>
            </a:r>
            <a:r>
              <a:rPr lang="en-US" dirty="0" err="1"/>
              <a:t>organizationsCharitable</a:t>
            </a:r>
            <a:r>
              <a:rPr lang="en-US" dirty="0"/>
              <a:t> giving to arts, culture, and humanities organizations is estimated to have increased 4.1 percent in 2011 from 2010, with $13.12 billion in total contributions. </a:t>
            </a:r>
          </a:p>
          <a:p>
            <a:r>
              <a:rPr lang="en-US" dirty="0"/>
              <a:t>Adjusted for inflation, giving to the arts, culture, and humanities subsector is estimated to have increased 1.0 percent. </a:t>
            </a:r>
          </a:p>
          <a:p>
            <a:r>
              <a:rPr lang="en-US" dirty="0"/>
              <a:t>Bolstering giving to the arts subsector was an $800 million cash gift to Crystal Bridges Museum of American Art in Arkansas from the Walton Family Foundation. This was the largest cash donation ever recorded to an art museum in the United States.</a:t>
            </a:r>
            <a:r>
              <a:rPr lang="en-US" baseline="30000" dirty="0"/>
              <a:t>33</a:t>
            </a:r>
            <a:r>
              <a:rPr lang="en-US" dirty="0"/>
              <a:t> </a:t>
            </a:r>
          </a:p>
          <a:p>
            <a:r>
              <a:rPr lang="en-US" dirty="0"/>
              <a:t>Over the last four decades (1971–2011), inflation-adjusted giving to the arts, culture, and humanities subsector has increased at a slightly faster rate than the average annual rate of inflation (4.4 percent), with average annual growth of 4.6 percent. </a:t>
            </a:r>
          </a:p>
          <a:p>
            <a:pPr fontAlgn="ctr"/>
            <a:endParaRPr lang="en-US" baseline="30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p:cNvSpPr>
            <a:spLocks noGrp="1" noChangeArrowheads="1"/>
          </p:cNvSpPr>
          <p:nvPr>
            <p:ph type="sldNum" sz="quarter" idx="5"/>
          </p:nvPr>
        </p:nvSpPr>
        <p:spPr>
          <a:noFill/>
        </p:spPr>
        <p:txBody>
          <a:bodyPr/>
          <a:lstStyle/>
          <a:p>
            <a:pPr defTabSz="949083"/>
            <a:fld id="{2FBD4757-11D0-42EB-A43F-9A64163362AB}" type="slidenum">
              <a:rPr lang="en-US" smtClean="0"/>
              <a:pPr defTabSz="949083"/>
              <a:t>17</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a:buNone/>
            </a:pPr>
            <a:endParaRPr lang="en-US" dirty="0"/>
          </a:p>
          <a:p>
            <a:r>
              <a:rPr lang="en-US" dirty="0"/>
              <a:t>After adjusting for inflation, giving to most types of charity in the 2007–2011 time-span exceeded the amount in the prior five years. The exceptions are charitable giving to religious organizations, public-society benefit organizations, and arts organizations.</a:t>
            </a:r>
          </a:p>
          <a:p>
            <a:r>
              <a:rPr lang="en-US" dirty="0"/>
              <a:t>• Giving to human services grew to an estimated $176.1 billion in the five years from 2007 through 2011, after totaling $157.8 billion in the prior five-year span.</a:t>
            </a:r>
          </a:p>
          <a:p>
            <a:r>
              <a:rPr lang="en-US" dirty="0"/>
              <a:t>Giving to educational organizations has slowed considerably since its peak in the 1997–2001 period. Total inflation-adjusted giving in the five-year periods beginning in 2002 and 2007 rose only 11.5 percent and 2.3 percent, respectively, from the previous five-year periods. </a:t>
            </a:r>
          </a:p>
          <a:p>
            <a:r>
              <a:rPr lang="en-US" dirty="0"/>
              <a:t>• Giving to health grew to an estimated $127.1 billion in the five years from 2007 through 2011, after totaling $113.0 billion in the prior five-year span.</a:t>
            </a:r>
          </a:p>
          <a:p>
            <a:pPr>
              <a:buFont typeface="Arial" pitchFamily="34" charset="0"/>
              <a:buChar char="•"/>
            </a:pPr>
            <a:r>
              <a:rPr lang="en-US" dirty="0"/>
              <a:t>Recently, giving to the environment/animals subsector has realized slower growth since its peak in the five-year period beginning in 1997, when it saw an increase in received contributions of 86.4 percent from the previous five-year period.</a:t>
            </a:r>
          </a:p>
          <a:p>
            <a:r>
              <a:rPr lang="en-US" dirty="0"/>
              <a:t>After adjusting for inflation, giving to almost every type of charitable organization in the 2007–2011 period exceeded the amount given in the prior five-year period. The exceptions are giving to religious organizations (a 2.2 percent decline), public-society benefit organizations (a 5.2 percent decline), and arts organizations (a 1.6 percent decline). </a:t>
            </a:r>
          </a:p>
          <a:p>
            <a:r>
              <a:rPr lang="en-US" dirty="0"/>
              <a:t>During the five-year periods beginning in 2002 and 2007, the international affairs subsector saw the largest increase in inflation-adjusted dollars received, at 58 percent. </a:t>
            </a:r>
          </a:p>
          <a:p>
            <a:r>
              <a:rPr lang="en-US" dirty="0"/>
              <a:t>Giving to educational organizations has slowed considerably since its peak in the 1997–2001 period. Total inflation-adjusted giving in the five-year periods beginning in 2002 and 2007 rose only 11.5 percent and 2.3 percent, respectively, from the previous five-year periods. </a:t>
            </a:r>
          </a:p>
          <a:p>
            <a:r>
              <a:rPr lang="en-US" dirty="0"/>
              <a:t>While giving to health has been on the rise since the five-year period beginning in 1987, giving to this subsector has slowed since its peak increase in the five-year period beginning in 1992, when contributed dollars rose 62.8 percent from the previous period. </a:t>
            </a:r>
          </a:p>
          <a:p>
            <a:r>
              <a:rPr lang="en-US" dirty="0"/>
              <a:t>Giving to the environment/animals subsector has also realized slower growth since its peak in the five-year period beginning in 1997, when it saw an increase in received contributions of 86.4 percent from the previous five-year period. In the five-year periods beginning in 2002 and 2007, giving to the environment/ animals subsector grew 21.6 percent and 14.0 percent, respectively. </a:t>
            </a:r>
          </a:p>
          <a:p>
            <a:pPr fontAlgn="ct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64E018-EE48-407F-BB1C-039D965FBCC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p:cNvSpPr>
            <a:spLocks noGrp="1" noChangeArrowheads="1"/>
          </p:cNvSpPr>
          <p:nvPr>
            <p:ph type="sldNum" sz="quarter" idx="5"/>
          </p:nvPr>
        </p:nvSpPr>
        <p:spPr>
          <a:noFill/>
        </p:spPr>
        <p:txBody>
          <a:bodyPr/>
          <a:lstStyle/>
          <a:p>
            <a:pPr defTabSz="949083"/>
            <a:fld id="{4B64C2A8-FB3D-408F-BF9A-D6AB84FB76C0}" type="slidenum">
              <a:rPr lang="en-US" smtClean="0">
                <a:solidFill>
                  <a:prstClr val="black"/>
                </a:solidFill>
              </a:rPr>
              <a:pPr defTabSz="949083"/>
              <a:t>23</a:t>
            </a:fld>
            <a:endParaRPr lang="en-US" smtClean="0">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header</a:t>
            </a:r>
            <a:endParaRPr lang="en-US" dirty="0"/>
          </a:p>
        </p:txBody>
      </p:sp>
      <p:sp>
        <p:nvSpPr>
          <p:cNvPr id="4" name="Slide Number Placeholder 3"/>
          <p:cNvSpPr>
            <a:spLocks noGrp="1"/>
          </p:cNvSpPr>
          <p:nvPr>
            <p:ph type="sldNum" sz="quarter" idx="10"/>
          </p:nvPr>
        </p:nvSpPr>
        <p:spPr/>
        <p:txBody>
          <a:bodyPr/>
          <a:lstStyle/>
          <a:p>
            <a:fld id="{719E02D0-38E0-9547-94DD-781A2BEA951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p:spPr>
        <p:txBody>
          <a:bodyPr/>
          <a:lstStyle/>
          <a:p>
            <a:pPr defTabSz="949083"/>
            <a:fld id="{A110DAD4-433A-4F77-ABDC-C94DE46FB629}" type="slidenum">
              <a:rPr lang="en-US" smtClean="0">
                <a:solidFill>
                  <a:prstClr val="black"/>
                </a:solidFill>
              </a:rPr>
              <a:pPr defTabSz="949083"/>
              <a:t>3</a:t>
            </a:fld>
            <a:endParaRPr lang="en-US" smtClean="0">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53252" name="Slide Number Placeholder 3"/>
          <p:cNvSpPr txBox="1">
            <a:spLocks noGrp="1"/>
          </p:cNvSpPr>
          <p:nvPr/>
        </p:nvSpPr>
        <p:spPr bwMode="auto">
          <a:xfrm>
            <a:off x="3977532" y="8841737"/>
            <a:ext cx="3043979"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9" tIns="46660" rIns="93319" bIns="46660" anchor="b"/>
          <a:lstStyle>
            <a:lvl1pPr>
              <a:defRPr sz="2000">
                <a:solidFill>
                  <a:schemeClr val="tx1"/>
                </a:solidFill>
                <a:latin typeface="Garamond" pitchFamily="18" charset="0"/>
              </a:defRPr>
            </a:lvl1pPr>
            <a:lvl2pPr marL="742950" indent="-285750">
              <a:defRPr sz="2000">
                <a:solidFill>
                  <a:schemeClr val="tx1"/>
                </a:solidFill>
                <a:latin typeface="Garamond" pitchFamily="18" charset="0"/>
              </a:defRPr>
            </a:lvl2pPr>
            <a:lvl3pPr marL="1143000" indent="-228600">
              <a:defRPr sz="2000">
                <a:solidFill>
                  <a:schemeClr val="tx1"/>
                </a:solidFill>
                <a:latin typeface="Garamond" pitchFamily="18" charset="0"/>
              </a:defRPr>
            </a:lvl3pPr>
            <a:lvl4pPr marL="1600200" indent="-228600">
              <a:defRPr sz="2000">
                <a:solidFill>
                  <a:schemeClr val="tx1"/>
                </a:solidFill>
                <a:latin typeface="Garamond" pitchFamily="18" charset="0"/>
              </a:defRPr>
            </a:lvl4pPr>
            <a:lvl5pPr marL="2057400" indent="-228600">
              <a:defRPr sz="2000">
                <a:solidFill>
                  <a:schemeClr val="tx1"/>
                </a:solidFill>
                <a:latin typeface="Garamond" pitchFamily="18" charset="0"/>
              </a:defRPr>
            </a:lvl5pPr>
            <a:lvl6pPr marL="2514600" indent="-228600" eaLnBrk="0" fontAlgn="base" hangingPunct="0">
              <a:spcBef>
                <a:spcPct val="0"/>
              </a:spcBef>
              <a:spcAft>
                <a:spcPct val="0"/>
              </a:spcAft>
              <a:defRPr sz="2000">
                <a:solidFill>
                  <a:schemeClr val="tx1"/>
                </a:solidFill>
                <a:latin typeface="Garamond" pitchFamily="18" charset="0"/>
              </a:defRPr>
            </a:lvl6pPr>
            <a:lvl7pPr marL="2971800" indent="-228600" eaLnBrk="0" fontAlgn="base" hangingPunct="0">
              <a:spcBef>
                <a:spcPct val="0"/>
              </a:spcBef>
              <a:spcAft>
                <a:spcPct val="0"/>
              </a:spcAft>
              <a:defRPr sz="2000">
                <a:solidFill>
                  <a:schemeClr val="tx1"/>
                </a:solidFill>
                <a:latin typeface="Garamond" pitchFamily="18" charset="0"/>
              </a:defRPr>
            </a:lvl7pPr>
            <a:lvl8pPr marL="3429000" indent="-228600" eaLnBrk="0" fontAlgn="base" hangingPunct="0">
              <a:spcBef>
                <a:spcPct val="0"/>
              </a:spcBef>
              <a:spcAft>
                <a:spcPct val="0"/>
              </a:spcAft>
              <a:defRPr sz="2000">
                <a:solidFill>
                  <a:schemeClr val="tx1"/>
                </a:solidFill>
                <a:latin typeface="Garamond" pitchFamily="18" charset="0"/>
              </a:defRPr>
            </a:lvl8pPr>
            <a:lvl9pPr marL="3886200" indent="-228600" eaLnBrk="0" fontAlgn="base" hangingPunct="0">
              <a:spcBef>
                <a:spcPct val="0"/>
              </a:spcBef>
              <a:spcAft>
                <a:spcPct val="0"/>
              </a:spcAft>
              <a:defRPr sz="2000">
                <a:solidFill>
                  <a:schemeClr val="tx1"/>
                </a:solidFill>
                <a:latin typeface="Garamond" pitchFamily="18" charset="0"/>
              </a:defRPr>
            </a:lvl9pPr>
          </a:lstStyle>
          <a:p>
            <a:pPr algn="r" eaLnBrk="1" hangingPunct="1"/>
            <a:fld id="{ABC1F3A7-E074-4F26-AB7D-0851BB5AD8DD}" type="slidenum">
              <a:rPr lang="en-US" sz="1200">
                <a:latin typeface="Arial" pitchFamily="34" charset="0"/>
              </a:rPr>
              <a:pPr algn="r" eaLnBrk="1" hangingPunct="1"/>
              <a:t>4</a:t>
            </a:fld>
            <a:endParaRPr lang="en-US" sz="12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p:spPr>
        <p:txBody>
          <a:bodyPr/>
          <a:lstStyle/>
          <a:p>
            <a:pPr defTabSz="949083"/>
            <a:fld id="{5E5523C7-1504-4CF2-90B2-FB938BD278D5}" type="slidenum">
              <a:rPr lang="en-US" smtClean="0"/>
              <a:pPr defTabSz="949083"/>
              <a:t>5</a:t>
            </a:fld>
            <a:endParaRPr lang="en-US" smtClean="0"/>
          </a:p>
        </p:txBody>
      </p:sp>
      <p:sp>
        <p:nvSpPr>
          <p:cNvPr id="82947" name="Rectangle 2"/>
          <p:cNvSpPr>
            <a:spLocks noGrp="1" noRot="1" noChangeAspect="1" noChangeArrowheads="1" noTextEdit="1"/>
          </p:cNvSpPr>
          <p:nvPr>
            <p:ph type="sldImg"/>
          </p:nvPr>
        </p:nvSpPr>
        <p:spPr>
          <a:ln cap="flat"/>
        </p:spPr>
      </p:sp>
      <p:sp>
        <p:nvSpPr>
          <p:cNvPr id="82948" name="Rectangle 3"/>
          <p:cNvSpPr>
            <a:spLocks noGrp="1" noChangeArrowheads="1"/>
          </p:cNvSpPr>
          <p:nvPr>
            <p:ph type="body" idx="1"/>
          </p:nvPr>
        </p:nvSpPr>
        <p:spPr>
          <a:xfrm>
            <a:off x="936838" y="4422141"/>
            <a:ext cx="5149424" cy="4594060"/>
          </a:xfrm>
          <a:noFill/>
          <a:ln/>
        </p:spPr>
        <p:txBody>
          <a:bodyPr/>
          <a:lstStyle/>
          <a:p>
            <a:r>
              <a:rPr lang="en-US" sz="900" dirty="0"/>
              <a:t>Total giving = $298.42 billion</a:t>
            </a:r>
            <a:r>
              <a:rPr lang="en-US" sz="900" baseline="30000" dirty="0"/>
              <a:t>1</a:t>
            </a:r>
            <a:r>
              <a:rPr lang="en-US" sz="900" dirty="0"/>
              <a:t> </a:t>
            </a:r>
          </a:p>
          <a:p>
            <a:pPr>
              <a:buFont typeface="Arial" pitchFamily="34" charset="0"/>
              <a:buChar char="•"/>
            </a:pPr>
            <a:r>
              <a:rPr lang="en-US" sz="900" dirty="0"/>
              <a:t>Increase of 4.0 percent (0.9 percent adjusted for inflation)</a:t>
            </a:r>
          </a:p>
          <a:p>
            <a:pPr>
              <a:buFont typeface="Arial" pitchFamily="34" charset="0"/>
              <a:buChar char="•"/>
            </a:pPr>
            <a:r>
              <a:rPr lang="en-US" sz="900" dirty="0"/>
              <a:t>Individuals remain the single most important source</a:t>
            </a:r>
          </a:p>
          <a:p>
            <a:pPr>
              <a:buFont typeface="Arial" pitchFamily="34" charset="0"/>
              <a:buChar char="•"/>
            </a:pPr>
            <a:r>
              <a:rPr lang="en-US" sz="900" dirty="0"/>
              <a:t>Individuals + charitable bequests = 81 percent of total</a:t>
            </a:r>
          </a:p>
          <a:p>
            <a:pPr>
              <a:buFont typeface="Arial" pitchFamily="34" charset="0"/>
              <a:buChar char="•"/>
            </a:pPr>
            <a:r>
              <a:rPr lang="en-US" sz="900" dirty="0"/>
              <a:t>Foundation </a:t>
            </a:r>
            <a:r>
              <a:rPr lang="en-US" sz="900" dirty="0" err="1"/>
              <a:t>grantmaking</a:t>
            </a:r>
            <a:r>
              <a:rPr lang="en-US" sz="900" dirty="0"/>
              <a:t> = 14 percent of the total</a:t>
            </a:r>
            <a:r>
              <a:rPr lang="en-US" sz="900" baseline="30000" dirty="0"/>
              <a:t>2</a:t>
            </a:r>
            <a:r>
              <a:rPr lang="en-US" sz="900" dirty="0"/>
              <a:t> </a:t>
            </a:r>
          </a:p>
          <a:p>
            <a:pPr lvl="1"/>
            <a:r>
              <a:rPr lang="en-US" sz="900" dirty="0"/>
              <a:t>About three-fifths of independent foundation giving is from family foundations</a:t>
            </a:r>
          </a:p>
          <a:p>
            <a:pPr>
              <a:buFont typeface="Arial" pitchFamily="34" charset="0"/>
              <a:buChar char="•"/>
            </a:pPr>
            <a:r>
              <a:rPr lang="en-US" sz="900" dirty="0"/>
              <a:t>Individual + Bequest + Family Foundations = 88 percent</a:t>
            </a:r>
          </a:p>
          <a:p>
            <a:pPr>
              <a:buFont typeface="Arial" pitchFamily="34" charset="0"/>
              <a:buChar char="•"/>
            </a:pPr>
            <a:r>
              <a:rPr lang="en-US" sz="900" dirty="0"/>
              <a:t>Corporate giving is an estimated 5 percent of the total</a:t>
            </a:r>
          </a:p>
          <a:p>
            <a:r>
              <a:rPr lang="en-US" sz="900" dirty="0"/>
              <a:t>Giving by individuals—which includes estimated amounts for charitable deductions claimed on tax returns filed for 2011 and charitable giving by individuals who did not itemize deductions—comprised 73 percent of all gifts given in 2011. This is the same proportion of giving as in 2010, according to Giving USA’s revised estimates.</a:t>
            </a:r>
            <a:r>
              <a:rPr lang="en-US" sz="900" baseline="30000" dirty="0"/>
              <a:t>1 </a:t>
            </a:r>
          </a:p>
          <a:p>
            <a:r>
              <a:rPr lang="en-US" sz="900" dirty="0"/>
              <a:t>Foundation </a:t>
            </a:r>
            <a:r>
              <a:rPr lang="en-US" sz="900" dirty="0" err="1"/>
              <a:t>grantmaking</a:t>
            </a:r>
            <a:r>
              <a:rPr lang="en-US" sz="900" dirty="0"/>
              <a:t> by independent, community, and operating foundations amounted to 14 percent of all gifts given in 2011. This is the same proportion of giving as in 2010, according to Giving USA’s revised estimates. </a:t>
            </a:r>
            <a:r>
              <a:rPr lang="en-US" sz="900" dirty="0" err="1"/>
              <a:t>Grantmaking</a:t>
            </a:r>
            <a:r>
              <a:rPr lang="en-US" sz="900" dirty="0"/>
              <a:t> by family foundations, which is about 59 percent of independent foundation </a:t>
            </a:r>
            <a:r>
              <a:rPr lang="en-US" sz="900" dirty="0" err="1"/>
              <a:t>grantmaking</a:t>
            </a:r>
            <a:r>
              <a:rPr lang="en-US" sz="900" dirty="0"/>
              <a:t>, accounted for 7 percent of total giving in 2011.</a:t>
            </a:r>
            <a:r>
              <a:rPr lang="en-US" sz="900" baseline="30000" dirty="0"/>
              <a:t>2 </a:t>
            </a:r>
          </a:p>
          <a:p>
            <a:r>
              <a:rPr lang="en-US" sz="900" dirty="0"/>
              <a:t>Giving by charitable bequest—which includes an estimate for charitable bequests claimed on estate taxes and an estimate for those estates that do not file with the IRS—accounted for 8 percent of all gifts given in 2011. This is the same proportion of giving as in 2010, according to Giving USA’s revised estimates. </a:t>
            </a:r>
          </a:p>
          <a:p>
            <a:r>
              <a:rPr lang="en-US" sz="900" dirty="0"/>
              <a:t>Giving by individuals, bequest, and family foundations amounted to 88 percent of total giving in 2011. This figure is one percentage point higher than in 2010, according to Giving USA’s revised estimates. </a:t>
            </a:r>
          </a:p>
          <a:p>
            <a:r>
              <a:rPr lang="en-US" sz="900" dirty="0"/>
              <a:t>Giving by corporations comprised 5 percent of total giving in 2011. This is the same proportion of giving as in 2010, according to Giving USA’s revised estimates.</a:t>
            </a:r>
          </a:p>
          <a:p>
            <a:pPr fontAlgn="ctr"/>
            <a:endParaRPr lang="en-US" sz="900" dirty="0"/>
          </a:p>
          <a:p>
            <a:pPr lvl="0"/>
            <a:r>
              <a:rPr lang="en-US" sz="900" dirty="0"/>
              <a:t>Continue to see philanthropy as a core American value. </a:t>
            </a:r>
          </a:p>
          <a:p>
            <a:pPr lvl="0"/>
            <a:r>
              <a:rPr lang="en-US" sz="900" dirty="0"/>
              <a:t>This year’s results show the beginning of the climb back to “normalcy” – shows progress and slow climb back upwards. </a:t>
            </a:r>
          </a:p>
          <a:p>
            <a:pPr lvl="0"/>
            <a:r>
              <a:rPr lang="en-US" sz="900" dirty="0"/>
              <a:t>2011’s results growth in particular reflects the growth of the economy –very closely linked – the results show growth from 2010 but slow growth – </a:t>
            </a:r>
            <a:r>
              <a:rPr lang="en-US" sz="900" u="sng" dirty="0"/>
              <a:t>overall giving for 2011 shows slow but positive growth in giving</a:t>
            </a:r>
            <a:r>
              <a:rPr lang="en-US" sz="900" dirty="0"/>
              <a:t> – overall encouraging results. </a:t>
            </a:r>
          </a:p>
          <a:p>
            <a:pPr lvl="0"/>
            <a:endParaRPr lang="en-US" sz="900" dirty="0"/>
          </a:p>
          <a:p>
            <a:pPr lvl="0"/>
            <a:r>
              <a:rPr lang="en-US" sz="900" dirty="0"/>
              <a:t>Family Foundations – today decisions are being made by original family members. </a:t>
            </a:r>
          </a:p>
          <a:p>
            <a:pPr lvl="0"/>
            <a:r>
              <a:rPr lang="en-US" sz="900" dirty="0"/>
              <a:t>Role of individual giving is huge – 73% of total, and 88% of total giving with the inclusion of bequest and family foundations. 9 out of every 10 dollars come from individuals. </a:t>
            </a:r>
          </a:p>
          <a:p>
            <a:pPr lvl="0"/>
            <a:endParaRPr lang="en-US" sz="900" dirty="0"/>
          </a:p>
          <a:p>
            <a:pPr fontAlgn="ctr"/>
            <a:endParaRPr lang="en-US" sz="8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p:spPr>
        <p:txBody>
          <a:bodyPr/>
          <a:lstStyle/>
          <a:p>
            <a:pPr defTabSz="949083"/>
            <a:fld id="{DB7D1E95-52FB-4B43-A446-A3A35C1541DE}" type="slidenum">
              <a:rPr lang="en-US" smtClean="0"/>
              <a:pPr defTabSz="949083"/>
              <a:t>6</a:t>
            </a:fld>
            <a:endParaRPr lang="en-US" smtClean="0"/>
          </a:p>
        </p:txBody>
      </p:sp>
      <p:sp>
        <p:nvSpPr>
          <p:cNvPr id="84995" name="Rectangle 1026"/>
          <p:cNvSpPr>
            <a:spLocks noGrp="1" noRot="1" noChangeAspect="1" noChangeArrowheads="1" noTextEdit="1"/>
          </p:cNvSpPr>
          <p:nvPr>
            <p:ph type="sldImg"/>
          </p:nvPr>
        </p:nvSpPr>
        <p:spPr>
          <a:ln cap="flat"/>
        </p:spPr>
      </p:sp>
      <p:sp>
        <p:nvSpPr>
          <p:cNvPr id="84996" name="Rectangle 1027"/>
          <p:cNvSpPr>
            <a:spLocks noGrp="1" noChangeArrowheads="1"/>
          </p:cNvSpPr>
          <p:nvPr>
            <p:ph type="body" idx="1"/>
          </p:nvPr>
        </p:nvSpPr>
        <p:spPr>
          <a:noFill/>
          <a:ln/>
        </p:spPr>
        <p:txBody>
          <a:bodyPr/>
          <a:lstStyle/>
          <a:p>
            <a:pPr>
              <a:buNone/>
            </a:pPr>
            <a:endParaRPr lang="en-US" sz="1000" dirty="0"/>
          </a:p>
          <a:p>
            <a:r>
              <a:rPr lang="en-US" sz="1000" dirty="0"/>
              <a:t>Religion remains the largest single recipient at 32 percent of total</a:t>
            </a:r>
            <a:r>
              <a:rPr lang="en-US" sz="1000" baseline="30000" dirty="0"/>
              <a:t>3</a:t>
            </a:r>
          </a:p>
          <a:p>
            <a:r>
              <a:rPr lang="en-US" sz="1000" dirty="0"/>
              <a:t>• After religion, next highest categories are:</a:t>
            </a:r>
          </a:p>
          <a:p>
            <a:pPr lvl="1"/>
            <a:r>
              <a:rPr lang="en-US" sz="1000" dirty="0"/>
              <a:t>Education 		</a:t>
            </a:r>
            <a:r>
              <a:rPr lang="en-US" sz="1000" dirty="0" smtClean="0"/>
              <a:t>13 </a:t>
            </a:r>
            <a:r>
              <a:rPr lang="en-US" sz="1000" dirty="0"/>
              <a:t>percent</a:t>
            </a:r>
          </a:p>
          <a:p>
            <a:pPr lvl="1"/>
            <a:r>
              <a:rPr lang="en-US" sz="1000" dirty="0"/>
              <a:t>Human services		12 percent</a:t>
            </a:r>
          </a:p>
          <a:p>
            <a:pPr lvl="1"/>
            <a:r>
              <a:rPr lang="en-US" sz="1000" dirty="0"/>
              <a:t>To foundations		  9 percent </a:t>
            </a:r>
          </a:p>
          <a:p>
            <a:r>
              <a:rPr lang="en-US" sz="1000" dirty="0"/>
              <a:t>• Estimates are grounded in economic and demographic data, as well as data submitted by organizations to national agencies and independent research organizations.</a:t>
            </a:r>
          </a:p>
          <a:p>
            <a:pPr lvl="1"/>
            <a:r>
              <a:rPr lang="en-US" sz="1000" dirty="0"/>
              <a:t>Revisions made when new data available</a:t>
            </a:r>
            <a:r>
              <a:rPr lang="en-US" sz="1000" baseline="30000" dirty="0"/>
              <a:t>4</a:t>
            </a:r>
            <a:endParaRPr lang="en-US" sz="1000" dirty="0"/>
          </a:p>
          <a:p>
            <a:r>
              <a:rPr lang="en-US" sz="1000" dirty="0"/>
              <a:t>• Unallocated includes gifts to government agencies, direct to public schools (public school foundations are included, however), or new charities; grants to organizations in other countries; and differences in fiscal year Every year, the religion subsector receives the largest share of charitable dollars. In 2011, religious organizations received an estimated 32 percent of the total. However, this was a two-percent decline from revised estimates for giving to religion in 2010.</a:t>
            </a:r>
            <a:r>
              <a:rPr lang="en-US" sz="1000" baseline="30000" dirty="0">
                <a:solidFill>
                  <a:srgbClr val="FF0000"/>
                </a:solidFill>
              </a:rPr>
              <a:t>3 </a:t>
            </a:r>
          </a:p>
          <a:p>
            <a:r>
              <a:rPr lang="en-US" sz="1000" dirty="0"/>
              <a:t>The education subsector received the second-largest share of charitable dollars in 2011, with an estimated 13 percent of the total. This is the same proportion of gifts received as in 2010, according to Giving USA’s revised estimates. </a:t>
            </a:r>
          </a:p>
          <a:p>
            <a:r>
              <a:rPr lang="en-US" sz="1000" dirty="0"/>
              <a:t>The human services subsector received the third-largest proportion of charitable dollars in 2011, with an estimated 12 percent of the total. This is the same proportion of gifts received as in 2010, according to Giving USA’s revised estimates. </a:t>
            </a:r>
          </a:p>
          <a:p>
            <a:r>
              <a:rPr lang="en-US" sz="1000" dirty="0"/>
              <a:t>Charitable gifts to independent, community, and operating </a:t>
            </a:r>
            <a:r>
              <a:rPr lang="en-US" sz="1000" dirty="0" err="1"/>
              <a:t>grantmaking</a:t>
            </a:r>
            <a:r>
              <a:rPr lang="en-US" sz="1000" dirty="0"/>
              <a:t> foundations accounted for the fourth-largest share of charitable dollars in 2011, with an estimated 9 percent of the total. This is a one-percent drop from 2010, according to Giving USA’s revised estimates. </a:t>
            </a:r>
          </a:p>
          <a:p>
            <a:r>
              <a:rPr lang="en-US" sz="1000" dirty="0"/>
              <a:t>The health subsector was tied with the international affairs subsector for the fifth-largest proportion of charitable dollars received in 2011, at 8 percent each. Health organizations received 9 percent more in charitable gifts than the international affairs subsector. In 2011, the health subsector received the same proportion of gifts as in 2010, but the international affairs subsector saw its proportion rise one percent from 2010, according to Giving USA’s revised estimates. </a:t>
            </a:r>
          </a:p>
          <a:p>
            <a:r>
              <a:rPr lang="en-US" sz="1000" dirty="0"/>
              <a:t>The public-society benefit subsector received the sixth-largest proportion of charitable dollars in 2011, with an estimated 7 percent of the total. This is the same proportion of gifts received as in 2010, according to Giving USA’s revised estimates. </a:t>
            </a:r>
          </a:p>
          <a:p>
            <a:r>
              <a:rPr lang="en-US" sz="1000" dirty="0"/>
              <a:t>The arts, culture, and humanities subsector received the seventh-largest proportion of charitable dollars in 2011, with an estimated 4 percent of the total. This is the same proportion of gifts received as in 2010, according to Giving USA’s revised estimates. </a:t>
            </a:r>
          </a:p>
          <a:p>
            <a:r>
              <a:rPr lang="en-US" sz="1000" dirty="0"/>
              <a:t>The environment/animals subsector received the eighth-largest proportion of charitable dollars in 2011, with an estimated 3 percent of the total. This is the same proportion of gifts received as in 2010, according to Giving USA’s revised estimates. </a:t>
            </a:r>
          </a:p>
          <a:p>
            <a:r>
              <a:rPr lang="en-US" sz="1000" dirty="0"/>
              <a:t>Individuals received an estimated one percent of total charitable dollars in 2011. This is the same proportion of gifts received as in 2010, according to Giving USA’s revised estimates.</a:t>
            </a:r>
          </a:p>
          <a:p>
            <a:pPr fontAlgn="ctr"/>
            <a:endParaRPr lang="en-US" sz="1000" dirty="0"/>
          </a:p>
          <a:p>
            <a:pPr lvl="0" fontAlgn="ctr"/>
            <a:r>
              <a:rPr lang="en-US" sz="1000" dirty="0"/>
              <a:t>Giving overall remains the same in 2011 as in 2010 among recipient organizations, except for a decline in giving to religion and foundations. </a:t>
            </a:r>
          </a:p>
          <a:p>
            <a:pPr fontAlgn="ctr"/>
            <a:endParaRPr lang="en-US"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p:spPr>
        <p:txBody>
          <a:bodyPr/>
          <a:lstStyle/>
          <a:p>
            <a:pPr defTabSz="949083"/>
            <a:fld id="{F7ECC29D-3A44-46BC-9544-30C032E5F6C8}" type="slidenum">
              <a:rPr lang="en-US" smtClean="0"/>
              <a:pPr defTabSz="949083"/>
              <a:t>7</a:t>
            </a:fld>
            <a:endParaRPr lang="en-US" smtClean="0"/>
          </a:p>
        </p:txBody>
      </p:sp>
      <p:sp>
        <p:nvSpPr>
          <p:cNvPr id="91139" name="Rectangle 2"/>
          <p:cNvSpPr>
            <a:spLocks noGrp="1" noRot="1" noChangeAspect="1" noChangeArrowheads="1" noTextEdit="1"/>
          </p:cNvSpPr>
          <p:nvPr>
            <p:ph type="sldImg"/>
          </p:nvPr>
        </p:nvSpPr>
        <p:spPr>
          <a:ln cap="flat"/>
        </p:spPr>
      </p:sp>
      <p:sp>
        <p:nvSpPr>
          <p:cNvPr id="91140" name="Rectangle 3"/>
          <p:cNvSpPr>
            <a:spLocks noGrp="1" noChangeArrowheads="1"/>
          </p:cNvSpPr>
          <p:nvPr>
            <p:ph type="body" idx="1"/>
          </p:nvPr>
        </p:nvSpPr>
        <p:spPr>
          <a:xfrm>
            <a:off x="936838" y="4422141"/>
            <a:ext cx="5149424" cy="4533570"/>
          </a:xfrm>
          <a:noFill/>
          <a:ln/>
        </p:spPr>
        <p:txBody>
          <a:bodyPr/>
          <a:lstStyle/>
          <a:p>
            <a:pPr>
              <a:buNone/>
            </a:pPr>
            <a:endParaRPr lang="en-US" dirty="0"/>
          </a:p>
          <a:p>
            <a:pPr eaLnBrk="1" hangingPunct="1">
              <a:buFont typeface="Arial" pitchFamily="34" charset="0"/>
              <a:buChar char="•"/>
              <a:tabLst>
                <a:tab pos="4758155" algn="l"/>
              </a:tabLst>
            </a:pPr>
            <a:r>
              <a:rPr lang="en-US" sz="900" dirty="0"/>
              <a:t>Estimated giving in current dollars held steady or increased modestly in all subsectors except international affairs, which saw a sizable increase, and religion, which saw a slight decrease.</a:t>
            </a:r>
            <a:r>
              <a:rPr lang="en-US" sz="900" baseline="30000" dirty="0"/>
              <a:t>7</a:t>
            </a:r>
          </a:p>
          <a:p>
            <a:pPr eaLnBrk="1" hangingPunct="1">
              <a:buFont typeface="Arial" pitchFamily="34" charset="0"/>
              <a:buChar char="•"/>
              <a:tabLst>
                <a:tab pos="4758155" algn="l"/>
              </a:tabLst>
            </a:pPr>
            <a:r>
              <a:rPr lang="en-US" sz="900" dirty="0"/>
              <a:t>For 2011, Giving USA estimates growth in giving to:</a:t>
            </a:r>
          </a:p>
          <a:p>
            <a:pPr eaLnBrk="1" hangingPunct="1">
              <a:spcBef>
                <a:spcPct val="0"/>
              </a:spcBef>
              <a:tabLst>
                <a:tab pos="4825036" algn="l"/>
              </a:tabLst>
            </a:pPr>
            <a:r>
              <a:rPr lang="en-US" sz="900" dirty="0"/>
              <a:t>   International affairs 	7.6 percent </a:t>
            </a:r>
          </a:p>
          <a:p>
            <a:pPr eaLnBrk="1" hangingPunct="1">
              <a:spcBef>
                <a:spcPct val="0"/>
              </a:spcBef>
              <a:tabLst>
                <a:tab pos="4825036" algn="l"/>
              </a:tabLst>
            </a:pPr>
            <a:r>
              <a:rPr lang="en-US" sz="900" dirty="0"/>
              <a:t>   Environment/animals 	4.6 percent</a:t>
            </a:r>
          </a:p>
          <a:p>
            <a:pPr eaLnBrk="1" hangingPunct="1">
              <a:spcBef>
                <a:spcPct val="0"/>
              </a:spcBef>
              <a:tabLst>
                <a:tab pos="4825036" algn="l"/>
              </a:tabLst>
            </a:pPr>
            <a:r>
              <a:rPr lang="en-US" sz="900" dirty="0"/>
              <a:t>   Arts, culture, and humanities 	4.1 percent</a:t>
            </a:r>
          </a:p>
          <a:p>
            <a:pPr eaLnBrk="1" hangingPunct="1">
              <a:spcBef>
                <a:spcPct val="0"/>
              </a:spcBef>
              <a:tabLst>
                <a:tab pos="4825036" algn="l"/>
              </a:tabLst>
            </a:pPr>
            <a:r>
              <a:rPr lang="en-US" sz="900" dirty="0"/>
              <a:t>   Public-society benefit	4.0 percent</a:t>
            </a:r>
          </a:p>
          <a:p>
            <a:pPr eaLnBrk="1" hangingPunct="1">
              <a:spcBef>
                <a:spcPct val="0"/>
              </a:spcBef>
              <a:tabLst>
                <a:tab pos="4825036" algn="l"/>
              </a:tabLst>
            </a:pPr>
            <a:r>
              <a:rPr lang="en-US" sz="900" dirty="0"/>
              <a:t>   Education 	4.0 percent</a:t>
            </a:r>
          </a:p>
          <a:p>
            <a:pPr marL="232494" eaLnBrk="1" hangingPunct="1">
              <a:spcBef>
                <a:spcPct val="0"/>
              </a:spcBef>
              <a:tabLst>
                <a:tab pos="4825036" algn="l"/>
              </a:tabLst>
            </a:pPr>
            <a:r>
              <a:rPr lang="en-US" sz="900" dirty="0"/>
              <a:t>Health	2.7 percent</a:t>
            </a:r>
          </a:p>
          <a:p>
            <a:pPr eaLnBrk="1" hangingPunct="1">
              <a:spcBef>
                <a:spcPct val="0"/>
              </a:spcBef>
              <a:tabLst>
                <a:tab pos="4825036" algn="l"/>
              </a:tabLst>
            </a:pPr>
            <a:r>
              <a:rPr lang="en-US" sz="900" dirty="0"/>
              <a:t>   Human services	2.5 percent	</a:t>
            </a:r>
          </a:p>
          <a:p>
            <a:pPr eaLnBrk="1" hangingPunct="1">
              <a:spcBef>
                <a:spcPct val="0"/>
              </a:spcBef>
              <a:tabLst>
                <a:tab pos="4825036" algn="l"/>
              </a:tabLst>
            </a:pPr>
            <a:endParaRPr lang="en-US" sz="900" dirty="0"/>
          </a:p>
          <a:p>
            <a:pPr eaLnBrk="1" hangingPunct="1">
              <a:spcBef>
                <a:spcPct val="0"/>
              </a:spcBef>
              <a:buFont typeface="Arial" pitchFamily="34" charset="0"/>
              <a:buChar char="•"/>
              <a:tabLst>
                <a:tab pos="4825036" algn="l"/>
              </a:tabLst>
            </a:pPr>
            <a:r>
              <a:rPr lang="en-US" sz="900" dirty="0"/>
              <a:t>Only the religion subsector saw a decline in 2011:</a:t>
            </a:r>
          </a:p>
          <a:p>
            <a:pPr eaLnBrk="1" hangingPunct="1">
              <a:spcBef>
                <a:spcPct val="0"/>
              </a:spcBef>
              <a:tabLst>
                <a:tab pos="4825036" algn="l"/>
              </a:tabLst>
            </a:pPr>
            <a:r>
              <a:rPr lang="en-US" sz="900" dirty="0"/>
              <a:t>   Religion	–1.7 percent </a:t>
            </a:r>
          </a:p>
          <a:p>
            <a:r>
              <a:rPr lang="en-US" sz="900" dirty="0"/>
              <a:t>Total charitable giving increased in current dollars by an estimated 4.0 percent between 2010 and 2011. Total contributions in 2010 were revised from figures reported in Giving USA 2011 to show an increase of 3.0 percent from 2009. These changes reflect adjustments based on the receipt of final IRS Forms 990 data on charitable contributions made to recipient organizations, reported changes in the economic variables used in the Giving USA estimation models, and other factors.</a:t>
            </a:r>
            <a:r>
              <a:rPr lang="en-US" sz="900" baseline="30000" dirty="0"/>
              <a:t>7 </a:t>
            </a:r>
          </a:p>
          <a:p>
            <a:r>
              <a:rPr lang="en-US" sz="900" dirty="0"/>
              <a:t>Giving to the religion subsector decreased 1.7 percent between 2010 and 2011, according to revised Giving USA estimates. This change is compared with a decline of 2.0 percent between 2009 and 2010. The estimated two-year change in charitable giving to religion-related organizations between 2009 and 2011 is a decline of 3.7 percent—the only cumulative drop in giving seen across the subsectors for these two years.</a:t>
            </a:r>
          </a:p>
          <a:p>
            <a:r>
              <a:rPr lang="en-US" sz="900" dirty="0"/>
              <a:t>Giving to the education subsector increased an estimated 4.0 percent from 2010 to 2011. This follows an increase of 6.0 percent between 2009 and 2010. The estimated two-year change in charitable contributions made to educational organizations between 2009 and 2011 is an increase of 10.3 percent. </a:t>
            </a:r>
          </a:p>
          <a:p>
            <a:r>
              <a:rPr lang="en-US" sz="900" dirty="0"/>
              <a:t>Giving to the human services subsector increased an estimated 2.5 percent from 2010 to 2011. This follows an increase of 9.7 percent between 2009 and 2010. The estimated two-year change in charitable contributions made to human services organizations between 2009 and 2011 is an increase of 12.4 percent—the second-largest increase across the subsectors. </a:t>
            </a:r>
          </a:p>
          <a:p>
            <a:r>
              <a:rPr lang="en-US" sz="900" dirty="0"/>
              <a:t>Giving to the health subsector increased an estimated 2.7 percent from 2010 to 2011. This follows an increase of 1.2 percent between 2009 and 2010. The estimated two-year change in charitable contributions made to health organizations between 2009 and 2011 is an increase of 3.9 percent—the smallest positive change across the subsectors. </a:t>
            </a:r>
          </a:p>
          <a:p>
            <a:r>
              <a:rPr lang="en-US" sz="900" dirty="0"/>
              <a:t>Giving to the public-society benefit subsector increased an estimated 4.0 percent from 2010 to 2011. This follows an increase of 7.1 percent between 2009 and 2010. The estimated two-year change in charitable contributions made to public-society benefit organizations between 2009 and 2011 is an increase of 11.5 percent. </a:t>
            </a:r>
          </a:p>
          <a:p>
            <a:r>
              <a:rPr lang="en-US" sz="900" dirty="0"/>
              <a:t>Giving to the arts, culture, and humanities subsector increased an estimated 4.1 percent from 2010 to 2011, as well as from 2009 to 2010. The estimated two-year change in charitable contributions made to arts organizations between 2009 and 2011 is an increase of 8.4 percent. </a:t>
            </a:r>
          </a:p>
          <a:p>
            <a:r>
              <a:rPr lang="en-US" sz="900" dirty="0"/>
              <a:t>Giving to the international affairs subsector increased an estimated 7.6 percent from 2010 to 2011. This follows an increase of 7.1 percent between 2009 and 2010. The estimated two-year change in charitable contributions made to international affairs organizations between 2009 and 2011 is an increase of 15.2 percent—the largest increase across the subsectors. </a:t>
            </a:r>
          </a:p>
          <a:p>
            <a:r>
              <a:rPr lang="en-US" sz="900" dirty="0"/>
              <a:t>Giving to the environment/animals subsector increased an estimated 4.6 percent from 2010 to 2011. This follows an increase of 3.9 percent between 2009 and 2010. The estimated two-year change in charitable contributions made to environmental and animal organizations between 2009 and 2011 is an increase of 8.6 percent.</a:t>
            </a:r>
          </a:p>
          <a:p>
            <a:endParaRPr lang="en-US" sz="900" dirty="0"/>
          </a:p>
          <a:p>
            <a:pPr lvl="0"/>
            <a:r>
              <a:rPr lang="en-US" sz="900" dirty="0"/>
              <a:t>Human services: Second largest increase among subsectors. Growth is still subdued compared to giving to Haiti in 2010, and individuals beginning to feel more comfortable giving to organizations they gave to in the past like arts or environmental organizations and not giving towards immediate needs of social service organizations. </a:t>
            </a:r>
          </a:p>
          <a:p>
            <a:pPr lvl="0"/>
            <a:r>
              <a:rPr lang="en-US" sz="900" dirty="0"/>
              <a:t>Health: Smallest increase among subsectors. </a:t>
            </a:r>
          </a:p>
          <a:p>
            <a:pPr lvl="0"/>
            <a:r>
              <a:rPr lang="en-US" sz="900" dirty="0"/>
              <a:t>Public-society benefit: hardest subsector to define as these organizations usually serve multiple purposes – umbrella/catch all organizations; includes national donor advised funds, organizations such as United Way, and Jewish Federations.</a:t>
            </a:r>
          </a:p>
          <a:p>
            <a:pPr lvl="0"/>
            <a:r>
              <a:rPr lang="en-US" sz="900" dirty="0"/>
              <a:t>International Affairs: Largest increase of all the subsectors and the fastest growing subsector by far.</a:t>
            </a:r>
          </a:p>
          <a:p>
            <a:pPr lvl="0"/>
            <a:r>
              <a:rPr lang="en-US" sz="900" dirty="0"/>
              <a:t>Growth mainly due to an increase in the number of organizations existing. </a:t>
            </a:r>
          </a:p>
          <a:p>
            <a:pPr lvl="0"/>
            <a:r>
              <a:rPr lang="en-US" sz="900" dirty="0"/>
              <a:t>Growth not because of disaster related giving: giving to the Asian tsunami is considered separate as overseas giving.</a:t>
            </a:r>
          </a:p>
          <a:p>
            <a:pPr lvl="0"/>
            <a:r>
              <a:rPr lang="en-US" sz="900" dirty="0"/>
              <a:t>Three-quarters of giving to Haiti in 2010 went to organizations in the human service sector.</a:t>
            </a:r>
          </a:p>
          <a:p>
            <a:pPr lvl="0"/>
            <a:r>
              <a:rPr lang="en-US" sz="900" dirty="0"/>
              <a:t>Top 3 international recipient organizations: Nature Conservancy is at the top (received over $2 billion in 2010), Rotary Foundation is second, and Feed the Children is third. </a:t>
            </a:r>
          </a:p>
          <a:p>
            <a:pPr lvl="0"/>
            <a:r>
              <a:rPr lang="en-US" sz="900" dirty="0"/>
              <a:t>Results show political or presidential giving has no impact on charitable giving. </a:t>
            </a:r>
          </a:p>
          <a:p>
            <a:endParaRPr lang="en-US" sz="900" dirty="0"/>
          </a:p>
          <a:p>
            <a:endParaRPr lang="en-US" sz="900" dirty="0"/>
          </a:p>
          <a:p>
            <a:pPr>
              <a:buNone/>
            </a:pPr>
            <a:endParaRPr lang="en-US" sz="9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p:spPr>
        <p:txBody>
          <a:bodyPr/>
          <a:lstStyle/>
          <a:p>
            <a:pPr defTabSz="949083"/>
            <a:fld id="{BB818A0B-C3B3-4A70-94BE-F22FDA958548}" type="slidenum">
              <a:rPr lang="en-US" smtClean="0"/>
              <a:pPr defTabSz="949083"/>
              <a:t>8</a:t>
            </a:fld>
            <a:endParaRPr lang="en-US" smtClean="0"/>
          </a:p>
        </p:txBody>
      </p:sp>
      <p:sp>
        <p:nvSpPr>
          <p:cNvPr id="95235" name="Rectangle 2"/>
          <p:cNvSpPr>
            <a:spLocks noGrp="1" noRot="1" noChangeAspect="1" noChangeArrowheads="1" noTextEdit="1"/>
          </p:cNvSpPr>
          <p:nvPr>
            <p:ph type="sldImg"/>
          </p:nvPr>
        </p:nvSpPr>
        <p:spPr>
          <a:ln cap="flat"/>
        </p:spPr>
      </p:sp>
      <p:sp>
        <p:nvSpPr>
          <p:cNvPr id="95236" name="Rectangle 3"/>
          <p:cNvSpPr>
            <a:spLocks noGrp="1" noChangeArrowheads="1"/>
          </p:cNvSpPr>
          <p:nvPr>
            <p:ph type="body" idx="1"/>
          </p:nvPr>
        </p:nvSpPr>
        <p:spPr>
          <a:xfrm>
            <a:off x="936838" y="4431693"/>
            <a:ext cx="5149424" cy="4188140"/>
          </a:xfrm>
          <a:noFill/>
          <a:ln/>
        </p:spPr>
        <p:txBody>
          <a:bodyPr/>
          <a:lstStyle/>
          <a:p>
            <a:pPr>
              <a:buNone/>
            </a:pPr>
            <a:endParaRPr lang="en-US" sz="800" dirty="0"/>
          </a:p>
          <a:p>
            <a:r>
              <a:rPr lang="en-US" dirty="0"/>
              <a:t>Total giving increased in current dollars every year but three since 1971. The exception years include 1987, 2008, and 2009. A 1986 tax law change led some to “give early” to maximize the tax benefit of giving. These results affected giving in 1987.</a:t>
            </a:r>
          </a:p>
          <a:p>
            <a:pPr>
              <a:spcBef>
                <a:spcPts val="802"/>
              </a:spcBef>
            </a:pPr>
            <a:r>
              <a:rPr lang="en-US" dirty="0"/>
              <a:t>• Giving grows more slowly—or declines—in recession years. </a:t>
            </a:r>
          </a:p>
          <a:p>
            <a:pPr>
              <a:spcBef>
                <a:spcPts val="802"/>
              </a:spcBef>
            </a:pPr>
            <a:r>
              <a:rPr lang="en-US" dirty="0"/>
              <a:t>• In 2008, total giving fell 9.5 percent adjusted for inflation.</a:t>
            </a:r>
            <a:r>
              <a:rPr lang="en-US" baseline="30000" dirty="0"/>
              <a:t>10</a:t>
            </a:r>
            <a:r>
              <a:rPr lang="en-US" dirty="0"/>
              <a:t> </a:t>
            </a:r>
            <a:br>
              <a:rPr lang="en-US" dirty="0"/>
            </a:br>
            <a:r>
              <a:rPr lang="en-US" dirty="0"/>
              <a:t>This is the worst result on record; 2009 follows with a decline in total giving of 3.9 percent, adjusted for inflation. </a:t>
            </a:r>
          </a:p>
          <a:p>
            <a:pPr>
              <a:spcBef>
                <a:spcPts val="802"/>
              </a:spcBef>
            </a:pPr>
            <a:r>
              <a:rPr lang="en-US" dirty="0"/>
              <a:t>• The inflation-adjusted increase in 2011 of 0.9 percent is below the average inflation-adjusted rate of change in total giving since 1971, which is 2.3 percent.</a:t>
            </a:r>
          </a:p>
          <a:p>
            <a:pPr>
              <a:spcBef>
                <a:spcPts val="802"/>
              </a:spcBef>
              <a:buFont typeface="Arial" pitchFamily="34" charset="0"/>
              <a:buChar char="•"/>
            </a:pPr>
            <a:r>
              <a:rPr lang="en-US" dirty="0"/>
              <a:t> History suggests giving will increase as the economy </a:t>
            </a:r>
            <a:r>
              <a:rPr lang="en-US" dirty="0" err="1"/>
              <a:t>improvesRevised</a:t>
            </a:r>
            <a:r>
              <a:rPr lang="en-US" dirty="0"/>
              <a:t> Giving USA estimates show that total charitable giving has increased in current dollars in every year since 1971, with the exception of three: 1987, 2008, and 2009. The average rate of change in total giving in current dollars since 1971 is 6.8 percent. Total giving has not reached that rate of change since 2005, when total giving rose 9.6 percent from 2004. </a:t>
            </a:r>
          </a:p>
          <a:p>
            <a:r>
              <a:rPr lang="en-US" dirty="0"/>
              <a:t>In 2011, inflation-adjusted total giving is considered to be flat at a 0.9 percent increase. Since 1971, there were eight other instances when the year-to-year change in total giving was flat. These flat changes typically fell on or close to recessionary years.</a:t>
            </a:r>
            <a:r>
              <a:rPr lang="en-US" baseline="30000" dirty="0"/>
              <a:t>10</a:t>
            </a:r>
            <a:r>
              <a:rPr lang="en-US" dirty="0"/>
              <a:t> </a:t>
            </a:r>
          </a:p>
          <a:p>
            <a:r>
              <a:rPr lang="en-US" dirty="0"/>
              <a:t>Adjusted for inflation, total giving has declined nine times since 1971. These declines typically fell on or close to recessionary years. The average inflation-adjusted rate of change in total giving since 1971 is 2.3 percent. Total inflation-adjusted giving has not reached that rate of change since 2007, when total giving rose 2.8 percent from 2006. </a:t>
            </a:r>
          </a:p>
          <a:p>
            <a:r>
              <a:rPr lang="en-US" dirty="0"/>
              <a:t>Since 1971, the average inflation-adjusted rate of change in total giving in the two years following each recession was 2.4 percent. For the years 2010 and 2011, the average inflation-adjusted rate of change in total giving was 1.1 percent, which is on the lower end of the rates of change for these years (-0.07 percent between 2002 and 2003, to 4.7 percent between 1976 and 1977). </a:t>
            </a:r>
          </a:p>
          <a:p>
            <a:pPr>
              <a:buNone/>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a:noFill/>
        </p:spPr>
        <p:txBody>
          <a:bodyPr/>
          <a:lstStyle/>
          <a:p>
            <a:pPr defTabSz="949083"/>
            <a:fld id="{D17AA878-A57D-4E59-A744-7FAEE8E8D399}" type="slidenum">
              <a:rPr lang="en-US" smtClean="0"/>
              <a:pPr defTabSz="949083"/>
              <a:t>9</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1037215" y="4385529"/>
            <a:ext cx="5208374" cy="4188139"/>
          </a:xfrm>
          <a:noFill/>
          <a:ln/>
        </p:spPr>
        <p:txBody>
          <a:bodyPr/>
          <a:lstStyle/>
          <a:p>
            <a:endParaRPr lang="en-US" sz="1000" dirty="0"/>
          </a:p>
          <a:p>
            <a:r>
              <a:rPr lang="en-US" sz="1000" dirty="0"/>
              <a:t>The Foundation Center estimates $41.67 billion for giving by independent, community, and operating foundations in 2011 (does not include corporate foundations).</a:t>
            </a:r>
            <a:r>
              <a:rPr lang="en-US" sz="1000" baseline="30000" dirty="0"/>
              <a:t>16</a:t>
            </a:r>
          </a:p>
          <a:p>
            <a:r>
              <a:rPr lang="en-US" sz="1000" dirty="0"/>
              <a:t>• Increase of 1.8 percent (–1.3 percent, adjusted for inflation)</a:t>
            </a:r>
          </a:p>
          <a:p>
            <a:pPr>
              <a:buFont typeface="Arial" pitchFamily="34" charset="0"/>
              <a:buChar char="•"/>
            </a:pPr>
            <a:r>
              <a:rPr lang="en-US" sz="1000" dirty="0"/>
              <a:t>On average, each year, giving by family foundations is estimated to be about 59 percent of giving by independent foundations. For 2011, this amount is $19.5 billion, or 47 percent of total giving by all foundations included in this estimate.</a:t>
            </a:r>
            <a:r>
              <a:rPr lang="en-US" sz="1000" baseline="30000" dirty="0"/>
              <a:t>17</a:t>
            </a:r>
            <a:r>
              <a:rPr lang="en-US" sz="1000" dirty="0"/>
              <a:t> </a:t>
            </a:r>
          </a:p>
          <a:p>
            <a:r>
              <a:rPr lang="en-US" sz="1000" dirty="0"/>
              <a:t>• Over the last four decades (1971–2011), average annual inflation-adjusted giving by foundations grew at a slightly slower rate than the average annual rate of inflation, at 3.7 percent and 4.4 percent, respectively.</a:t>
            </a:r>
          </a:p>
          <a:p>
            <a:r>
              <a:rPr lang="en-US" sz="1000" dirty="0" err="1"/>
              <a:t>Grantmaking</a:t>
            </a:r>
            <a:r>
              <a:rPr lang="en-US" sz="1000" dirty="0"/>
              <a:t> by independent, community, and operating foundations increased 1.8 percent from 2010 to an estimated $41.67 billion in 2011, according to figures provided by the Foundation Center.</a:t>
            </a:r>
            <a:r>
              <a:rPr lang="en-US" sz="1000" baseline="30000" dirty="0"/>
              <a:t>16</a:t>
            </a:r>
            <a:r>
              <a:rPr lang="en-US" sz="1000" dirty="0"/>
              <a:t> </a:t>
            </a:r>
          </a:p>
          <a:p>
            <a:r>
              <a:rPr lang="en-US" sz="1000" dirty="0"/>
              <a:t>Giving by operating foundations realized growth of 2.4 percent in 2011, while giving by independent foundations rose 1.9 percent. Giving by community foundations was flat between 2010 and 2011 at a 0.1 percent decline. </a:t>
            </a:r>
          </a:p>
          <a:p>
            <a:r>
              <a:rPr lang="en-US" sz="1000" dirty="0"/>
              <a:t>On average, each year, giving by family foundations is estimated to be about 59 percent of giving by independent foundations.</a:t>
            </a:r>
            <a:r>
              <a:rPr lang="en-US" sz="1000" baseline="30000" dirty="0"/>
              <a:t>17</a:t>
            </a:r>
            <a:r>
              <a:rPr lang="en-US" sz="1000" dirty="0"/>
              <a:t> For 2011, this amount is $19.5 billion, or 47 percent of total giving by all foundations included in this estimate. </a:t>
            </a:r>
          </a:p>
          <a:p>
            <a:r>
              <a:rPr lang="en-US" sz="1000" dirty="0"/>
              <a:t>Adjusted for inflation, giving by foundations declined 1.3 percent in 2011. Over the last four decades (1971–2011), average annual inflation-adjusted giving by foundations has grown at a slower rate than the average annual rate of inflation, at 3.7 percent and 4.4 percent, respectively.</a:t>
            </a:r>
          </a:p>
          <a:p>
            <a:endParaRPr lang="en-US" sz="1000" dirty="0"/>
          </a:p>
          <a:p>
            <a:pPr lvl="0"/>
            <a:r>
              <a:rPr lang="en-US" sz="1000" dirty="0"/>
              <a:t>Results show a fairly rapid growth since the recession. </a:t>
            </a:r>
          </a:p>
          <a:p>
            <a:pPr lvl="0"/>
            <a:r>
              <a:rPr lang="en-US" sz="1000" dirty="0"/>
              <a:t>2011 data indicates a bit of a ‘hangover effect’ that still reflects the end of the recession low, and due to most foundations operating on a 2-3 year payout schedule. </a:t>
            </a:r>
          </a:p>
          <a:p>
            <a:pPr lvl="0"/>
            <a:r>
              <a:rPr lang="en-US" sz="1000" dirty="0"/>
              <a:t>Results do not include corporate foundations, which is included in the corporate giving total. </a:t>
            </a:r>
          </a:p>
          <a:p>
            <a:endParaRPr lang="en-US" sz="1000" dirty="0"/>
          </a:p>
          <a:p>
            <a:pPr fontAlgn="ctr"/>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descr="ppt template-01.jpg"/>
          <p:cNvPicPr>
            <a:picLocks noChangeAspect="1"/>
          </p:cNvPicPr>
          <p:nvPr userDrawn="1"/>
        </p:nvPicPr>
        <p:blipFill>
          <a:blip r:embed="rId2" cstate="screen"/>
          <a:stretch>
            <a:fillRect/>
          </a:stretch>
        </p:blipFill>
        <p:spPr>
          <a:xfrm>
            <a:off x="0" y="0"/>
            <a:ext cx="9144000" cy="6858000"/>
          </a:xfrm>
          <a:prstGeom prst="rect">
            <a:avLst/>
          </a:prstGeom>
        </p:spPr>
      </p:pic>
      <p:sp>
        <p:nvSpPr>
          <p:cNvPr id="7" name="Title Placeholder 6"/>
          <p:cNvSpPr>
            <a:spLocks noGrp="1"/>
          </p:cNvSpPr>
          <p:nvPr>
            <p:ph type="title"/>
          </p:nvPr>
        </p:nvSpPr>
        <p:spPr>
          <a:xfrm>
            <a:off x="530352" y="228600"/>
            <a:ext cx="8229600" cy="947057"/>
          </a:xfrm>
          <a:prstGeom prst="rect">
            <a:avLst/>
          </a:prstGeom>
          <a:noFill/>
          <a:ln w="9525" algn="ctr">
            <a:noFill/>
            <a:miter lim="800000"/>
            <a:headEnd/>
            <a:tailEnd/>
          </a:ln>
        </p:spPr>
        <p:txBody>
          <a:bodyPr/>
          <a:lstStyle>
            <a:lvl1pPr>
              <a:defRPr b="0">
                <a:solidFill>
                  <a:srgbClr val="59595C"/>
                </a:solidFill>
              </a:defRPr>
            </a:lvl1pPr>
          </a:lstStyle>
          <a:p>
            <a:pPr lvl="0"/>
            <a:r>
              <a:rPr lang="en-US" dirty="0" smtClean="0"/>
              <a:t>Click to edit Master title style</a:t>
            </a:r>
            <a:endParaRPr lang="en-US" dirty="0"/>
          </a:p>
        </p:txBody>
      </p:sp>
      <p:sp>
        <p:nvSpPr>
          <p:cNvPr id="14" name="Text Placeholder 13"/>
          <p:cNvSpPr>
            <a:spLocks noGrp="1"/>
          </p:cNvSpPr>
          <p:nvPr>
            <p:ph type="body" sz="quarter" idx="10"/>
          </p:nvPr>
        </p:nvSpPr>
        <p:spPr>
          <a:xfrm>
            <a:off x="529220" y="1319780"/>
            <a:ext cx="8229600" cy="4976812"/>
          </a:xfrm>
        </p:spPr>
        <p:txBody>
          <a:bodyPr/>
          <a:lstStyle>
            <a:lvl1pPr marL="0" indent="0">
              <a:defRPr sz="2400" b="0">
                <a:solidFill>
                  <a:srgbClr val="59595C"/>
                </a:solidFill>
                <a:latin typeface="Arial" pitchFamily="34" charset="0"/>
                <a:cs typeface="Arial" pitchFamily="34" charset="0"/>
              </a:defRPr>
            </a:lvl1pPr>
            <a:lvl2pPr>
              <a:defRPr sz="2000" b="0">
                <a:solidFill>
                  <a:srgbClr val="59595C"/>
                </a:solidFill>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6D205-01C3-4F9E-8859-972A6725D280}" type="datetimeFigureOut">
              <a:rPr lang="en-US" smtClean="0"/>
              <a:pPr/>
              <a:t>5/9/2013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C43634-35C8-44A6-8FE2-1E483A201D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46D205-01C3-4F9E-8859-972A6725D280}" type="datetimeFigureOut">
              <a:rPr lang="en-US" smtClean="0"/>
              <a:pPr/>
              <a:t>5/9/2013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43634-35C8-44A6-8FE2-1E483A201D5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46D205-01C3-4F9E-8859-972A6725D280}" type="datetimeFigureOut">
              <a:rPr lang="en-US" smtClean="0"/>
              <a:pPr/>
              <a:t>5/9/2013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43634-35C8-44A6-8FE2-1E483A201D5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6D205-01C3-4F9E-8859-972A6725D280}" type="datetimeFigureOut">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43634-35C8-44A6-8FE2-1E483A201D5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6D205-01C3-4F9E-8859-972A6725D280}" type="datetimeFigureOut">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43634-35C8-44A6-8FE2-1E483A201D5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6" descr="alexanderhaas_givingusa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3"/>
          <p:cNvSpPr txBox="1">
            <a:spLocks noChangeArrowheads="1"/>
          </p:cNvSpPr>
          <p:nvPr userDrawn="1"/>
        </p:nvSpPr>
        <p:spPr bwMode="auto">
          <a:xfrm>
            <a:off x="109538" y="6507163"/>
            <a:ext cx="31988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solidFill>
                  <a:prstClr val="black"/>
                </a:solidFill>
                <a:latin typeface="Arial Narrow" pitchFamily="34" charset="0"/>
                <a:cs typeface="Arial" charset="0"/>
              </a:rPr>
              <a:t>Source: </a:t>
            </a:r>
            <a:r>
              <a:rPr lang="en-US" sz="1200" i="1" dirty="0">
                <a:solidFill>
                  <a:prstClr val="black"/>
                </a:solidFill>
                <a:latin typeface="Arial Narrow" pitchFamily="34" charset="0"/>
                <a:cs typeface="Arial" charset="0"/>
              </a:rPr>
              <a:t>Giving USA Foundation</a:t>
            </a:r>
            <a:r>
              <a:rPr lang="en-US" sz="1200" dirty="0">
                <a:solidFill>
                  <a:prstClr val="black"/>
                </a:solidFill>
                <a:latin typeface="Arial Narrow" pitchFamily="34" charset="0"/>
                <a:cs typeface="Arial" charset="0"/>
              </a:rPr>
              <a:t>™/</a:t>
            </a:r>
            <a:r>
              <a:rPr lang="en-US" sz="1200" b="1" dirty="0">
                <a:solidFill>
                  <a:prstClr val="black"/>
                </a:solidFill>
                <a:latin typeface="Arial Narrow" pitchFamily="34" charset="0"/>
                <a:cs typeface="Arial" charset="0"/>
              </a:rPr>
              <a:t>GIVING USA 2011</a:t>
            </a:r>
          </a:p>
        </p:txBody>
      </p:sp>
      <p:sp>
        <p:nvSpPr>
          <p:cNvPr id="7" name="Title Placeholder 6"/>
          <p:cNvSpPr>
            <a:spLocks noGrp="1"/>
          </p:cNvSpPr>
          <p:nvPr>
            <p:ph type="title" hasCustomPrompt="1"/>
          </p:nvPr>
        </p:nvSpPr>
        <p:spPr>
          <a:xfrm>
            <a:off x="530352" y="402902"/>
            <a:ext cx="8229600"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14" name="Text Placeholder 13"/>
          <p:cNvSpPr>
            <a:spLocks noGrp="1"/>
          </p:cNvSpPr>
          <p:nvPr>
            <p:ph type="body" sz="quarter" idx="10"/>
          </p:nvPr>
        </p:nvSpPr>
        <p:spPr>
          <a:xfrm>
            <a:off x="529220" y="1472184"/>
            <a:ext cx="8229600" cy="4976812"/>
          </a:xfrm>
        </p:spPr>
        <p:txBody>
          <a:bodyPr/>
          <a:lstStyle>
            <a:lvl1pPr marL="0" indent="0">
              <a:defRPr/>
            </a:lvl1pPr>
          </a:lstStyle>
          <a:p>
            <a:pPr lvl="0"/>
            <a:r>
              <a:rPr lang="en-US" dirty="0" smtClean="0"/>
              <a:t>Click to edit Master text styles</a:t>
            </a:r>
          </a:p>
          <a:p>
            <a:pPr lvl="1"/>
            <a:r>
              <a:rPr lang="en-US" dirty="0" smtClean="0"/>
              <a:t>Second level</a:t>
            </a:r>
          </a:p>
        </p:txBody>
      </p:sp>
      <p:pic>
        <p:nvPicPr>
          <p:cNvPr id="2050" name="Picture 2" descr="C:\Users\eleanor\AppData\Local\Microsoft\Windows\Temporary Internet Files\Content.Outlook\J4PYAPTM\ah-logo_68+27+9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08750" y="6310542"/>
            <a:ext cx="256032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55758"/>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descr="alexanderhaas_givingusa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3"/>
          <p:cNvSpPr txBox="1">
            <a:spLocks noChangeArrowheads="1"/>
          </p:cNvSpPr>
          <p:nvPr userDrawn="1"/>
        </p:nvSpPr>
        <p:spPr bwMode="auto">
          <a:xfrm>
            <a:off x="109538" y="6507163"/>
            <a:ext cx="31988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a:solidFill>
                  <a:prstClr val="black"/>
                </a:solidFill>
                <a:latin typeface="Arial Narrow" pitchFamily="34" charset="0"/>
                <a:cs typeface="Arial" charset="0"/>
              </a:rPr>
              <a:t>Source: </a:t>
            </a:r>
            <a:r>
              <a:rPr lang="en-US" sz="1200" i="1">
                <a:solidFill>
                  <a:prstClr val="black"/>
                </a:solidFill>
                <a:latin typeface="Arial Narrow" pitchFamily="34" charset="0"/>
                <a:cs typeface="Arial" charset="0"/>
              </a:rPr>
              <a:t>Giving USA Foundation</a:t>
            </a:r>
            <a:r>
              <a:rPr lang="en-US" sz="1200">
                <a:solidFill>
                  <a:prstClr val="black"/>
                </a:solidFill>
                <a:latin typeface="Arial Narrow" pitchFamily="34" charset="0"/>
                <a:cs typeface="Arial" charset="0"/>
              </a:rPr>
              <a:t>™/</a:t>
            </a:r>
            <a:r>
              <a:rPr lang="en-US" sz="1200" b="1">
                <a:solidFill>
                  <a:prstClr val="black"/>
                </a:solidFill>
                <a:latin typeface="Arial Narrow" pitchFamily="34" charset="0"/>
                <a:cs typeface="Arial" charset="0"/>
              </a:rPr>
              <a:t>GIVING USA 2011</a:t>
            </a:r>
          </a:p>
        </p:txBody>
      </p:sp>
      <p:sp>
        <p:nvSpPr>
          <p:cNvPr id="6" name="Title Placeholder 6"/>
          <p:cNvSpPr>
            <a:spLocks noGrp="1"/>
          </p:cNvSpPr>
          <p:nvPr>
            <p:ph type="title"/>
          </p:nvPr>
        </p:nvSpPr>
        <p:spPr>
          <a:xfrm>
            <a:off x="523189" y="402011"/>
            <a:ext cx="8403994"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470579"/>
            <a:ext cx="8371460" cy="4666270"/>
          </a:xfrm>
        </p:spPr>
        <p:txBody>
          <a:bodyPr/>
          <a:lstStyle>
            <a:lvl1pPr marL="0" indent="0">
              <a:defRPr/>
            </a:lvl1pPr>
            <a:lvl2pPr>
              <a:spcBef>
                <a:spcPts val="500"/>
              </a:spcBef>
              <a:defRPr/>
            </a:lvl2pPr>
          </a:lstStyle>
          <a:p>
            <a:pPr lvl="0"/>
            <a:r>
              <a:rPr lang="en-US" dirty="0" smtClean="0"/>
              <a:t>Click to edit Master text styles</a:t>
            </a:r>
          </a:p>
          <a:p>
            <a:pPr lvl="1"/>
            <a:r>
              <a:rPr lang="en-US" dirty="0" smtClean="0"/>
              <a:t>Second level</a:t>
            </a:r>
          </a:p>
        </p:txBody>
      </p:sp>
      <p:pic>
        <p:nvPicPr>
          <p:cNvPr id="11" name="Picture 2" descr="C:\Users\eleanor\AppData\Local\Microsoft\Windows\Temporary Internet Files\Content.Outlook\J4PYAPTM\ah-logo_68+27+9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08750" y="6310542"/>
            <a:ext cx="256032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101877"/>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5" descr="alexanderhaas_givingusa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834592"/>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3054096"/>
            <a:ext cx="7507224" cy="1040384"/>
          </a:xfrm>
        </p:spPr>
        <p:txBody>
          <a:bodyPr/>
          <a:lstStyle/>
          <a:p>
            <a:r>
              <a:rPr lang="en-US" smtClean="0"/>
              <a:t>Click to edit Master title style</a:t>
            </a:r>
            <a:endParaRPr lang="en-US" dirty="0"/>
          </a:p>
        </p:txBody>
      </p:sp>
      <p:pic>
        <p:nvPicPr>
          <p:cNvPr id="8" name="Picture 7" descr="bb_arrow.png"/>
          <p:cNvPicPr>
            <a:picLocks noChangeAspect="1"/>
          </p:cNvPicPr>
          <p:nvPr userDrawn="1"/>
        </p:nvPicPr>
        <p:blipFill>
          <a:blip r:embed="rId2"/>
          <a:stretch>
            <a:fillRect/>
          </a:stretch>
        </p:blipFill>
        <p:spPr>
          <a:xfrm>
            <a:off x="612648" y="3185667"/>
            <a:ext cx="201168" cy="252985"/>
          </a:xfrm>
          <a:prstGeom prst="rect">
            <a:avLst/>
          </a:prstGeom>
        </p:spPr>
      </p:pic>
    </p:spTree>
    <p:extLst>
      <p:ext uri="{BB962C8B-B14F-4D97-AF65-F5344CB8AC3E}">
        <p14:creationId xmlns:p14="http://schemas.microsoft.com/office/powerpoint/2010/main" val="6978330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4" descr="ppt template-01.jpg"/>
          <p:cNvPicPr>
            <a:picLocks noChangeAspect="1"/>
          </p:cNvPicPr>
          <p:nvPr userDrawn="1"/>
        </p:nvPicPr>
        <p:blipFill>
          <a:blip r:embed="rId2" cstate="screen"/>
          <a:stretch>
            <a:fillRect/>
          </a:stretch>
        </p:blipFill>
        <p:spPr>
          <a:xfrm>
            <a:off x="0" y="0"/>
            <a:ext cx="9144000" cy="6858000"/>
          </a:xfrm>
          <a:prstGeom prst="rect">
            <a:avLst/>
          </a:prstGeom>
        </p:spPr>
      </p:pic>
      <p:sp>
        <p:nvSpPr>
          <p:cNvPr id="6" name="Title Placeholder 6"/>
          <p:cNvSpPr>
            <a:spLocks noGrp="1"/>
          </p:cNvSpPr>
          <p:nvPr>
            <p:ph type="title"/>
          </p:nvPr>
        </p:nvSpPr>
        <p:spPr>
          <a:xfrm>
            <a:off x="523189" y="228600"/>
            <a:ext cx="8403994" cy="936171"/>
          </a:xfrm>
          <a:prstGeom prst="rect">
            <a:avLst/>
          </a:prstGeom>
          <a:noFill/>
          <a:ln w="9525" algn="ctr">
            <a:noFill/>
            <a:miter lim="800000"/>
            <a:headEnd/>
            <a:tailEnd/>
          </a:ln>
        </p:spPr>
        <p:txBody>
          <a:bodyPr/>
          <a:lstStyle>
            <a:lvl1pPr>
              <a:defRPr>
                <a:solidFill>
                  <a:srgbClr val="59595C"/>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339946"/>
            <a:ext cx="8371460" cy="4984653"/>
          </a:xfrm>
        </p:spPr>
        <p:txBody>
          <a:bodyPr/>
          <a:lstStyle>
            <a:lvl1pPr marL="0" indent="0">
              <a:defRPr sz="2400" b="0">
                <a:latin typeface="Arial" pitchFamily="34" charset="0"/>
                <a:cs typeface="Arial" pitchFamily="34" charset="0"/>
              </a:defRPr>
            </a:lvl1pPr>
            <a:lvl2pPr>
              <a:spcBef>
                <a:spcPts val="500"/>
              </a:spcBef>
              <a:defRPr sz="2000" b="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ChangeArrowheads="1"/>
          </p:cNvSpPr>
          <p:nvPr/>
        </p:nvSpPr>
        <p:spPr bwMode="blackGray">
          <a:xfrm>
            <a:off x="0" y="0"/>
            <a:ext cx="9144000" cy="6858000"/>
          </a:xfrm>
          <a:prstGeom prst="rect">
            <a:avLst/>
          </a:prstGeom>
          <a:solidFill>
            <a:srgbClr val="E89E22"/>
          </a:solidFill>
          <a:ln w="12700" algn="ctr">
            <a:noFill/>
            <a:miter lim="800000"/>
            <a:headEnd type="none" w="sm" len="sm"/>
            <a:tailEnd type="none" w="sm" len="sm"/>
          </a:ln>
          <a:effectLst/>
        </p:spPr>
        <p:txBody>
          <a:bodyPr wrap="none" anchor="ctr"/>
          <a:lstStyle/>
          <a:p>
            <a:pPr eaLnBrk="0" hangingPunct="0">
              <a:defRPr/>
            </a:pPr>
            <a:endParaRPr lang="en-US"/>
          </a:p>
        </p:txBody>
      </p:sp>
      <p:sp>
        <p:nvSpPr>
          <p:cNvPr id="3" name="Rectangle 12"/>
          <p:cNvSpPr>
            <a:spLocks noChangeArrowheads="1"/>
          </p:cNvSpPr>
          <p:nvPr userDrawn="1"/>
        </p:nvSpPr>
        <p:spPr bwMode="blackGray">
          <a:xfrm>
            <a:off x="0" y="0"/>
            <a:ext cx="9144000" cy="6858000"/>
          </a:xfrm>
          <a:prstGeom prst="rect">
            <a:avLst/>
          </a:prstGeom>
          <a:solidFill>
            <a:schemeClr val="bg1">
              <a:lumMod val="95000"/>
            </a:schemeClr>
          </a:solidFill>
          <a:ln w="12700" algn="ctr">
            <a:noFill/>
            <a:miter lim="800000"/>
            <a:headEnd type="none" w="sm" len="sm"/>
            <a:tailEnd type="none" w="sm" len="sm"/>
          </a:ln>
          <a:effectLst/>
        </p:spPr>
        <p:txBody>
          <a:bodyPr wrap="none" anchor="ctr"/>
          <a:lstStyle/>
          <a:p>
            <a:pPr eaLnBrk="0" hangingPunct="0">
              <a:defRPr/>
            </a:pPr>
            <a:endParaRPr 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46D205-01C3-4F9E-8859-972A6725D280}" type="datetimeFigureOut">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43634-35C8-44A6-8FE2-1E483A201D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6D205-01C3-4F9E-8859-972A6725D280}" type="datetimeFigureOut">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43634-35C8-44A6-8FE2-1E483A201D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46D205-01C3-4F9E-8859-972A6725D280}" type="datetimeFigureOut">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43634-35C8-44A6-8FE2-1E483A201D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46D205-01C3-4F9E-8859-972A6725D280}" type="datetimeFigureOut">
              <a:rPr lang="en-US" smtClean="0"/>
              <a:pPr/>
              <a:t>5/9/2013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43634-35C8-44A6-8FE2-1E483A201D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46D205-01C3-4F9E-8859-972A6725D280}" type="datetimeFigureOut">
              <a:rPr lang="en-US" smtClean="0"/>
              <a:pPr/>
              <a:t>5/9/2013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43634-35C8-44A6-8FE2-1E483A201D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46D205-01C3-4F9E-8859-972A6725D280}" type="datetimeFigureOut">
              <a:rPr lang="en-US" smtClean="0"/>
              <a:pPr/>
              <a:t>5/9/2013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43634-35C8-44A6-8FE2-1E483A201D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6"/>
          <p:cNvSpPr>
            <a:spLocks noGrp="1"/>
          </p:cNvSpPr>
          <p:nvPr>
            <p:ph type="title"/>
          </p:nvPr>
        </p:nvSpPr>
        <p:spPr bwMode="auto">
          <a:xfrm>
            <a:off x="457200" y="300673"/>
            <a:ext cx="8229600" cy="492443"/>
          </a:xfrm>
          <a:prstGeom prst="rect">
            <a:avLst/>
          </a:prstGeom>
          <a:noFill/>
          <a:ln w="9525" algn="ctr">
            <a:noFill/>
            <a:miter lim="800000"/>
            <a:headEnd/>
            <a:tailEnd/>
          </a:ln>
        </p:spPr>
        <p:txBody>
          <a:bodyPr vert="horz" wrap="square" lIns="0" tIns="0" rIns="0" bIns="0" numCol="1" anchor="ctr" anchorCtr="0" compatLnSpc="1">
            <a:prstTxWarp prst="textNoShape">
              <a:avLst/>
            </a:prstTxWarp>
            <a:spAutoFit/>
          </a:bodyPr>
          <a:lstStyle/>
          <a:p>
            <a:pPr lvl="0"/>
            <a:r>
              <a:rPr lang="en-US" dirty="0" smtClean="0"/>
              <a:t>Click to edit Master title style</a:t>
            </a:r>
          </a:p>
        </p:txBody>
      </p:sp>
      <p:sp>
        <p:nvSpPr>
          <p:cNvPr id="1027" name="Text Placeholder 10"/>
          <p:cNvSpPr>
            <a:spLocks noGrp="1"/>
          </p:cNvSpPr>
          <p:nvPr>
            <p:ph type="body" idx="1"/>
          </p:nvPr>
        </p:nvSpPr>
        <p:spPr bwMode="auto">
          <a:xfrm>
            <a:off x="457200" y="1233488"/>
            <a:ext cx="8229600" cy="48545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Lst>
  <p:txStyles>
    <p:titleStyle>
      <a:lvl1pPr algn="l" rtl="0" eaLnBrk="0" fontAlgn="base" hangingPunct="0">
        <a:spcBef>
          <a:spcPct val="0"/>
        </a:spcBef>
        <a:spcAft>
          <a:spcPct val="0"/>
        </a:spcAft>
        <a:defRPr lang="en-US" sz="3200" b="0" dirty="0">
          <a:solidFill>
            <a:srgbClr val="59595C"/>
          </a:solidFill>
          <a:latin typeface="Arial" pitchFamily="34" charset="0"/>
          <a:ea typeface="+mn-ea"/>
          <a:cs typeface="Arial" pitchFamily="34" charset="0"/>
        </a:defRPr>
      </a:lvl1pPr>
      <a:lvl2pPr algn="l" rtl="0" eaLnBrk="0" fontAlgn="base" hangingPunct="0">
        <a:spcBef>
          <a:spcPct val="0"/>
        </a:spcBef>
        <a:spcAft>
          <a:spcPct val="0"/>
        </a:spcAft>
        <a:defRPr sz="2800" b="1">
          <a:solidFill>
            <a:srgbClr val="003399"/>
          </a:solidFill>
          <a:latin typeface="Verdana" pitchFamily="34" charset="0"/>
        </a:defRPr>
      </a:lvl2pPr>
      <a:lvl3pPr algn="l" rtl="0" eaLnBrk="0" fontAlgn="base" hangingPunct="0">
        <a:spcBef>
          <a:spcPct val="0"/>
        </a:spcBef>
        <a:spcAft>
          <a:spcPct val="0"/>
        </a:spcAft>
        <a:defRPr sz="2800" b="1">
          <a:solidFill>
            <a:srgbClr val="003399"/>
          </a:solidFill>
          <a:latin typeface="Verdana" pitchFamily="34" charset="0"/>
        </a:defRPr>
      </a:lvl3pPr>
      <a:lvl4pPr algn="l" rtl="0" eaLnBrk="0" fontAlgn="base" hangingPunct="0">
        <a:spcBef>
          <a:spcPct val="0"/>
        </a:spcBef>
        <a:spcAft>
          <a:spcPct val="0"/>
        </a:spcAft>
        <a:defRPr sz="2800" b="1">
          <a:solidFill>
            <a:srgbClr val="003399"/>
          </a:solidFill>
          <a:latin typeface="Verdana" pitchFamily="34" charset="0"/>
        </a:defRPr>
      </a:lvl4pPr>
      <a:lvl5pPr algn="l" rtl="0" eaLnBrk="0" fontAlgn="base" hangingPunct="0">
        <a:spcBef>
          <a:spcPct val="0"/>
        </a:spcBef>
        <a:spcAft>
          <a:spcPct val="0"/>
        </a:spcAft>
        <a:defRPr sz="2800" b="1">
          <a:solidFill>
            <a:srgbClr val="003399"/>
          </a:solidFill>
          <a:latin typeface="Verdana" pitchFamily="34" charset="0"/>
        </a:defRPr>
      </a:lvl5pPr>
      <a:lvl6pPr marL="457200" algn="ctr" rtl="0" eaLnBrk="1" fontAlgn="base" hangingPunct="1">
        <a:spcBef>
          <a:spcPct val="0"/>
        </a:spcBef>
        <a:spcAft>
          <a:spcPct val="0"/>
        </a:spcAft>
        <a:defRPr sz="2800" b="1">
          <a:solidFill>
            <a:srgbClr val="003399"/>
          </a:solidFill>
          <a:latin typeface="Verdana" pitchFamily="34" charset="0"/>
        </a:defRPr>
      </a:lvl6pPr>
      <a:lvl7pPr marL="914400" algn="ctr" rtl="0" eaLnBrk="1" fontAlgn="base" hangingPunct="1">
        <a:spcBef>
          <a:spcPct val="0"/>
        </a:spcBef>
        <a:spcAft>
          <a:spcPct val="0"/>
        </a:spcAft>
        <a:defRPr sz="2800" b="1">
          <a:solidFill>
            <a:srgbClr val="003399"/>
          </a:solidFill>
          <a:latin typeface="Verdana" pitchFamily="34" charset="0"/>
        </a:defRPr>
      </a:lvl7pPr>
      <a:lvl8pPr marL="1371600" algn="ctr" rtl="0" eaLnBrk="1" fontAlgn="base" hangingPunct="1">
        <a:spcBef>
          <a:spcPct val="0"/>
        </a:spcBef>
        <a:spcAft>
          <a:spcPct val="0"/>
        </a:spcAft>
        <a:defRPr sz="2800" b="1">
          <a:solidFill>
            <a:srgbClr val="003399"/>
          </a:solidFill>
          <a:latin typeface="Verdana" pitchFamily="34" charset="0"/>
        </a:defRPr>
      </a:lvl8pPr>
      <a:lvl9pPr marL="1828800" algn="ctr" rtl="0" eaLnBrk="1" fontAlgn="base" hangingPunct="1">
        <a:spcBef>
          <a:spcPct val="0"/>
        </a:spcBef>
        <a:spcAft>
          <a:spcPct val="0"/>
        </a:spcAft>
        <a:defRPr sz="2800" b="1">
          <a:solidFill>
            <a:srgbClr val="003399"/>
          </a:solidFill>
          <a:latin typeface="Verdana" pitchFamily="34" charset="0"/>
        </a:defRPr>
      </a:lvl9pPr>
    </p:titleStyle>
    <p:bodyStyle>
      <a:lvl1pPr marL="342900" indent="-342900" algn="l" rtl="0" eaLnBrk="0" fontAlgn="base" hangingPunct="0">
        <a:lnSpc>
          <a:spcPct val="105000"/>
        </a:lnSpc>
        <a:spcBef>
          <a:spcPts val="1063"/>
        </a:spcBef>
        <a:spcAft>
          <a:spcPct val="0"/>
        </a:spcAft>
        <a:defRPr lang="en-US" sz="2400" b="0" dirty="0">
          <a:solidFill>
            <a:srgbClr val="59595C"/>
          </a:solidFill>
          <a:latin typeface="Arial" pitchFamily="34" charset="0"/>
          <a:ea typeface="+mn-ea"/>
          <a:cs typeface="Arial" pitchFamily="34" charset="0"/>
        </a:defRPr>
      </a:lvl1pPr>
      <a:lvl2pPr marL="519113" indent="-292100" algn="l" rtl="0" eaLnBrk="0" fontAlgn="base" hangingPunct="0">
        <a:spcBef>
          <a:spcPts val="513"/>
        </a:spcBef>
        <a:spcAft>
          <a:spcPct val="0"/>
        </a:spcAft>
        <a:buFont typeface="Verdana" pitchFamily="34" charset="0"/>
        <a:buChar char="—"/>
        <a:defRPr lang="en-US" sz="2000" b="0" dirty="0">
          <a:solidFill>
            <a:srgbClr val="59595C"/>
          </a:solidFill>
          <a:latin typeface="Arial" pitchFamily="34" charset="0"/>
          <a:ea typeface="+mn-ea"/>
          <a:cs typeface="Arial" pitchFamily="34" charset="0"/>
        </a:defRPr>
      </a:lvl2pPr>
      <a:lvl3pPr marL="1143000" indent="-228600" algn="l" rtl="0" eaLnBrk="0" fontAlgn="base" hangingPunct="0">
        <a:spcBef>
          <a:spcPct val="20000"/>
        </a:spcBef>
        <a:spcAft>
          <a:spcPct val="0"/>
        </a:spcAft>
        <a:defRPr lang="en-US" b="1" kern="1200" dirty="0">
          <a:solidFill>
            <a:schemeClr val="tx1"/>
          </a:solidFill>
          <a:latin typeface="Verdana" pitchFamily="34" charset="0"/>
          <a:ea typeface="+mn-ea"/>
          <a:cs typeface="+mn-cs"/>
        </a:defRPr>
      </a:lvl3pPr>
      <a:lvl4pPr marL="1600200" indent="-228600" algn="l" rtl="0" eaLnBrk="0" fontAlgn="base" hangingPunct="0">
        <a:spcBef>
          <a:spcPct val="20000"/>
        </a:spcBef>
        <a:spcAft>
          <a:spcPct val="0"/>
        </a:spcAft>
        <a:defRPr lang="en-US" b="1" dirty="0">
          <a:solidFill>
            <a:srgbClr val="000000"/>
          </a:solidFill>
          <a:latin typeface="Verdana" pitchFamily="34" charset="0"/>
          <a:ea typeface="+mn-ea"/>
          <a:cs typeface="+mn-cs"/>
        </a:defRPr>
      </a:lvl4pPr>
      <a:lvl5pPr marL="2057400" indent="-228600" algn="l" rtl="0" eaLnBrk="0" fontAlgn="base" hangingPunct="0">
        <a:spcBef>
          <a:spcPct val="20000"/>
        </a:spcBef>
        <a:spcAft>
          <a:spcPct val="0"/>
        </a:spcAft>
        <a:defRPr lang="en-US" b="1" dirty="0">
          <a:solidFill>
            <a:srgbClr val="000000"/>
          </a:solidFill>
          <a:latin typeface="Verdana" pitchFamily="34" charset="0"/>
          <a:ea typeface="+mn-ea"/>
          <a:cs typeface="+mn-cs"/>
        </a:defRPr>
      </a:lvl5pPr>
      <a:lvl6pPr marL="2514600" indent="-228600" algn="l" rtl="0" eaLnBrk="1" fontAlgn="base" hangingPunct="1">
        <a:spcBef>
          <a:spcPct val="20000"/>
        </a:spcBef>
        <a:spcAft>
          <a:spcPct val="0"/>
        </a:spcAft>
        <a:defRPr lang="en-US" b="1" dirty="0">
          <a:solidFill>
            <a:srgbClr val="000000"/>
          </a:solidFill>
          <a:latin typeface="Verdana" pitchFamily="34" charset="0"/>
          <a:ea typeface="+mn-ea"/>
          <a:cs typeface="+mn-cs"/>
        </a:defRPr>
      </a:lvl6pPr>
      <a:lvl7pPr marL="2971800" indent="-228600" algn="l" rtl="0" eaLnBrk="1" fontAlgn="base" hangingPunct="1">
        <a:spcBef>
          <a:spcPct val="20000"/>
        </a:spcBef>
        <a:spcAft>
          <a:spcPct val="0"/>
        </a:spcAft>
        <a:defRPr lang="en-US" b="1" dirty="0">
          <a:solidFill>
            <a:srgbClr val="000000"/>
          </a:solidFill>
          <a:latin typeface="Verdana" pitchFamily="34" charset="0"/>
          <a:ea typeface="+mn-ea"/>
          <a:cs typeface="+mn-cs"/>
        </a:defRPr>
      </a:lvl7pPr>
      <a:lvl8pPr marL="3429000" indent="-228600" algn="l" rtl="0" eaLnBrk="1" fontAlgn="base" hangingPunct="1">
        <a:spcBef>
          <a:spcPct val="20000"/>
        </a:spcBef>
        <a:spcAft>
          <a:spcPct val="0"/>
        </a:spcAft>
        <a:defRPr lang="en-US" b="1" dirty="0">
          <a:solidFill>
            <a:srgbClr val="000000"/>
          </a:solidFill>
          <a:latin typeface="Verdana" pitchFamily="34" charset="0"/>
          <a:ea typeface="+mn-ea"/>
          <a:cs typeface="+mn-cs"/>
        </a:defRPr>
      </a:lvl8pPr>
      <a:lvl9pPr marL="3886200" indent="-228600" algn="l" rtl="0" eaLnBrk="1" fontAlgn="base" hangingPunct="1">
        <a:spcBef>
          <a:spcPct val="20000"/>
        </a:spcBef>
        <a:spcAft>
          <a:spcPct val="0"/>
        </a:spcAft>
        <a:defRPr lang="en-US" b="1" dirty="0">
          <a:solidFill>
            <a:srgbClr val="000000"/>
          </a:solidFill>
          <a:latin typeface="Verdana" pitchFamily="34" charset="0"/>
          <a:ea typeface="+mn-ea"/>
          <a:cs typeface="+mn-cs"/>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6D205-01C3-4F9E-8859-972A6725D280}" type="datetimeFigureOut">
              <a:rPr lang="en-US" smtClean="0"/>
              <a:pPr/>
              <a:t>5/9/2013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43634-35C8-44A6-8FE2-1E483A201D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6"/>
          <p:cNvSpPr>
            <a:spLocks noGrp="1"/>
          </p:cNvSpPr>
          <p:nvPr>
            <p:ph type="title"/>
          </p:nvPr>
        </p:nvSpPr>
        <p:spPr bwMode="auto">
          <a:xfrm>
            <a:off x="457200" y="331788"/>
            <a:ext cx="8229600" cy="430212"/>
          </a:xfrm>
          <a:prstGeom prst="rect">
            <a:avLst/>
          </a:prstGeom>
          <a:noFill/>
          <a:ln w="9525" algn="ctr">
            <a:noFill/>
            <a:miter lim="800000"/>
            <a:headEnd/>
            <a:tailEnd/>
          </a:ln>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1027" name="Text Placeholder 10"/>
          <p:cNvSpPr>
            <a:spLocks noGrp="1"/>
          </p:cNvSpPr>
          <p:nvPr>
            <p:ph type="body" idx="1"/>
          </p:nvPr>
        </p:nvSpPr>
        <p:spPr bwMode="auto">
          <a:xfrm>
            <a:off x="457200" y="1233488"/>
            <a:ext cx="8229600" cy="48545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99408596"/>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Lst>
  <p:txStyles>
    <p:titleStyle>
      <a:lvl1pPr algn="l" rtl="0" eaLnBrk="0" fontAlgn="base" hangingPunct="0">
        <a:spcBef>
          <a:spcPct val="0"/>
        </a:spcBef>
        <a:spcAft>
          <a:spcPct val="0"/>
        </a:spcAft>
        <a:defRPr lang="en-US" sz="2800" b="1" dirty="0">
          <a:solidFill>
            <a:srgbClr val="003399"/>
          </a:solidFill>
          <a:latin typeface="Verdana" pitchFamily="34" charset="0"/>
          <a:ea typeface="+mn-ea"/>
          <a:cs typeface="+mn-cs"/>
        </a:defRPr>
      </a:lvl1pPr>
      <a:lvl2pPr algn="l" rtl="0" eaLnBrk="0" fontAlgn="base" hangingPunct="0">
        <a:spcBef>
          <a:spcPct val="0"/>
        </a:spcBef>
        <a:spcAft>
          <a:spcPct val="0"/>
        </a:spcAft>
        <a:defRPr sz="2800" b="1">
          <a:solidFill>
            <a:srgbClr val="003399"/>
          </a:solidFill>
          <a:latin typeface="Verdana" pitchFamily="34" charset="0"/>
        </a:defRPr>
      </a:lvl2pPr>
      <a:lvl3pPr algn="l" rtl="0" eaLnBrk="0" fontAlgn="base" hangingPunct="0">
        <a:spcBef>
          <a:spcPct val="0"/>
        </a:spcBef>
        <a:spcAft>
          <a:spcPct val="0"/>
        </a:spcAft>
        <a:defRPr sz="2800" b="1">
          <a:solidFill>
            <a:srgbClr val="003399"/>
          </a:solidFill>
          <a:latin typeface="Verdana" pitchFamily="34" charset="0"/>
        </a:defRPr>
      </a:lvl3pPr>
      <a:lvl4pPr algn="l" rtl="0" eaLnBrk="0" fontAlgn="base" hangingPunct="0">
        <a:spcBef>
          <a:spcPct val="0"/>
        </a:spcBef>
        <a:spcAft>
          <a:spcPct val="0"/>
        </a:spcAft>
        <a:defRPr sz="2800" b="1">
          <a:solidFill>
            <a:srgbClr val="003399"/>
          </a:solidFill>
          <a:latin typeface="Verdana" pitchFamily="34" charset="0"/>
        </a:defRPr>
      </a:lvl4pPr>
      <a:lvl5pPr algn="l" rtl="0" eaLnBrk="0" fontAlgn="base" hangingPunct="0">
        <a:spcBef>
          <a:spcPct val="0"/>
        </a:spcBef>
        <a:spcAft>
          <a:spcPct val="0"/>
        </a:spcAft>
        <a:defRPr sz="2800" b="1">
          <a:solidFill>
            <a:srgbClr val="003399"/>
          </a:solidFill>
          <a:latin typeface="Verdana" pitchFamily="34" charset="0"/>
        </a:defRPr>
      </a:lvl5pPr>
      <a:lvl6pPr marL="457200" algn="ctr" rtl="0" eaLnBrk="1" fontAlgn="base" hangingPunct="1">
        <a:spcBef>
          <a:spcPct val="0"/>
        </a:spcBef>
        <a:spcAft>
          <a:spcPct val="0"/>
        </a:spcAft>
        <a:defRPr sz="2800" b="1">
          <a:solidFill>
            <a:srgbClr val="003399"/>
          </a:solidFill>
          <a:latin typeface="Verdana" pitchFamily="34" charset="0"/>
        </a:defRPr>
      </a:lvl6pPr>
      <a:lvl7pPr marL="914400" algn="ctr" rtl="0" eaLnBrk="1" fontAlgn="base" hangingPunct="1">
        <a:spcBef>
          <a:spcPct val="0"/>
        </a:spcBef>
        <a:spcAft>
          <a:spcPct val="0"/>
        </a:spcAft>
        <a:defRPr sz="2800" b="1">
          <a:solidFill>
            <a:srgbClr val="003399"/>
          </a:solidFill>
          <a:latin typeface="Verdana" pitchFamily="34" charset="0"/>
        </a:defRPr>
      </a:lvl7pPr>
      <a:lvl8pPr marL="1371600" algn="ctr" rtl="0" eaLnBrk="1" fontAlgn="base" hangingPunct="1">
        <a:spcBef>
          <a:spcPct val="0"/>
        </a:spcBef>
        <a:spcAft>
          <a:spcPct val="0"/>
        </a:spcAft>
        <a:defRPr sz="2800" b="1">
          <a:solidFill>
            <a:srgbClr val="003399"/>
          </a:solidFill>
          <a:latin typeface="Verdana" pitchFamily="34" charset="0"/>
        </a:defRPr>
      </a:lvl8pPr>
      <a:lvl9pPr marL="1828800" algn="ctr" rtl="0" eaLnBrk="1" fontAlgn="base" hangingPunct="1">
        <a:spcBef>
          <a:spcPct val="0"/>
        </a:spcBef>
        <a:spcAft>
          <a:spcPct val="0"/>
        </a:spcAft>
        <a:defRPr sz="2800" b="1">
          <a:solidFill>
            <a:srgbClr val="003399"/>
          </a:solidFill>
          <a:latin typeface="Verdana" pitchFamily="34" charset="0"/>
        </a:defRPr>
      </a:lvl9pPr>
    </p:titleStyle>
    <p:bodyStyle>
      <a:lvl1pPr marL="342900" indent="-342900" algn="l" rtl="0" eaLnBrk="0" fontAlgn="base" hangingPunct="0">
        <a:lnSpc>
          <a:spcPct val="105000"/>
        </a:lnSpc>
        <a:spcBef>
          <a:spcPts val="1063"/>
        </a:spcBef>
        <a:spcAft>
          <a:spcPct val="0"/>
        </a:spcAft>
        <a:defRPr lang="en-US" b="1" dirty="0">
          <a:solidFill>
            <a:srgbClr val="000000"/>
          </a:solidFill>
          <a:latin typeface="Verdana" pitchFamily="34" charset="0"/>
          <a:ea typeface="+mn-ea"/>
          <a:cs typeface="+mn-cs"/>
        </a:defRPr>
      </a:lvl1pPr>
      <a:lvl2pPr marL="519113" indent="-292100" algn="l" rtl="0" eaLnBrk="0" fontAlgn="base" hangingPunct="0">
        <a:spcBef>
          <a:spcPts val="513"/>
        </a:spcBef>
        <a:spcAft>
          <a:spcPct val="0"/>
        </a:spcAft>
        <a:buFont typeface="Verdana" pitchFamily="34" charset="0"/>
        <a:buChar char="—"/>
        <a:defRPr lang="en-US" b="1" dirty="0">
          <a:solidFill>
            <a:srgbClr val="000000"/>
          </a:solidFill>
          <a:latin typeface="Verdana" pitchFamily="34" charset="0"/>
          <a:ea typeface="+mn-ea"/>
          <a:cs typeface="+mn-cs"/>
        </a:defRPr>
      </a:lvl2pPr>
      <a:lvl3pPr marL="1143000" indent="-228600" algn="l" rtl="0" eaLnBrk="0" fontAlgn="base" hangingPunct="0">
        <a:spcBef>
          <a:spcPct val="20000"/>
        </a:spcBef>
        <a:spcAft>
          <a:spcPct val="0"/>
        </a:spcAft>
        <a:defRPr lang="en-US" b="1" kern="1200" dirty="0">
          <a:solidFill>
            <a:schemeClr val="tx1"/>
          </a:solidFill>
          <a:latin typeface="Verdana" pitchFamily="34" charset="0"/>
          <a:ea typeface="+mn-ea"/>
          <a:cs typeface="+mn-cs"/>
        </a:defRPr>
      </a:lvl3pPr>
      <a:lvl4pPr marL="1600200" indent="-228600" algn="l" rtl="0" eaLnBrk="0" fontAlgn="base" hangingPunct="0">
        <a:spcBef>
          <a:spcPct val="20000"/>
        </a:spcBef>
        <a:spcAft>
          <a:spcPct val="0"/>
        </a:spcAft>
        <a:defRPr lang="en-US" b="1" dirty="0">
          <a:solidFill>
            <a:srgbClr val="000000"/>
          </a:solidFill>
          <a:latin typeface="Verdana" pitchFamily="34" charset="0"/>
          <a:ea typeface="+mn-ea"/>
          <a:cs typeface="+mn-cs"/>
        </a:defRPr>
      </a:lvl4pPr>
      <a:lvl5pPr marL="2057400" indent="-228600" algn="l" rtl="0" eaLnBrk="0" fontAlgn="base" hangingPunct="0">
        <a:spcBef>
          <a:spcPct val="20000"/>
        </a:spcBef>
        <a:spcAft>
          <a:spcPct val="0"/>
        </a:spcAft>
        <a:defRPr lang="en-US" b="1" dirty="0">
          <a:solidFill>
            <a:srgbClr val="000000"/>
          </a:solidFill>
          <a:latin typeface="Verdana" pitchFamily="34" charset="0"/>
          <a:ea typeface="+mn-ea"/>
          <a:cs typeface="+mn-cs"/>
        </a:defRPr>
      </a:lvl5pPr>
      <a:lvl6pPr marL="2514600" indent="-228600" algn="l" rtl="0" eaLnBrk="1" fontAlgn="base" hangingPunct="1">
        <a:spcBef>
          <a:spcPct val="20000"/>
        </a:spcBef>
        <a:spcAft>
          <a:spcPct val="0"/>
        </a:spcAft>
        <a:defRPr lang="en-US" b="1" dirty="0">
          <a:solidFill>
            <a:srgbClr val="000000"/>
          </a:solidFill>
          <a:latin typeface="Verdana" pitchFamily="34" charset="0"/>
          <a:ea typeface="+mn-ea"/>
          <a:cs typeface="+mn-cs"/>
        </a:defRPr>
      </a:lvl6pPr>
      <a:lvl7pPr marL="2971800" indent="-228600" algn="l" rtl="0" eaLnBrk="1" fontAlgn="base" hangingPunct="1">
        <a:spcBef>
          <a:spcPct val="20000"/>
        </a:spcBef>
        <a:spcAft>
          <a:spcPct val="0"/>
        </a:spcAft>
        <a:defRPr lang="en-US" b="1" dirty="0">
          <a:solidFill>
            <a:srgbClr val="000000"/>
          </a:solidFill>
          <a:latin typeface="Verdana" pitchFamily="34" charset="0"/>
          <a:ea typeface="+mn-ea"/>
          <a:cs typeface="+mn-cs"/>
        </a:defRPr>
      </a:lvl7pPr>
      <a:lvl8pPr marL="3429000" indent="-228600" algn="l" rtl="0" eaLnBrk="1" fontAlgn="base" hangingPunct="1">
        <a:spcBef>
          <a:spcPct val="20000"/>
        </a:spcBef>
        <a:spcAft>
          <a:spcPct val="0"/>
        </a:spcAft>
        <a:defRPr lang="en-US" b="1" dirty="0">
          <a:solidFill>
            <a:srgbClr val="000000"/>
          </a:solidFill>
          <a:latin typeface="Verdana" pitchFamily="34" charset="0"/>
          <a:ea typeface="+mn-ea"/>
          <a:cs typeface="+mn-cs"/>
        </a:defRPr>
      </a:lvl8pPr>
      <a:lvl9pPr marL="3886200" indent="-228600" algn="l" rtl="0" eaLnBrk="1" fontAlgn="base" hangingPunct="1">
        <a:spcBef>
          <a:spcPct val="20000"/>
        </a:spcBef>
        <a:spcAft>
          <a:spcPct val="0"/>
        </a:spcAft>
        <a:defRPr lang="en-US" b="1" dirty="0">
          <a:solidFill>
            <a:srgbClr val="000000"/>
          </a:solidFill>
          <a:latin typeface="Verdana" pitchFamily="34" charset="0"/>
          <a:ea typeface="+mn-ea"/>
          <a:cs typeface="+mn-cs"/>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73206" y="1244102"/>
            <a:ext cx="8011236"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spcAft>
                <a:spcPts val="1200"/>
              </a:spcAft>
            </a:pPr>
            <a:r>
              <a:rPr lang="en-US" sz="4400" b="1" dirty="0" smtClean="0">
                <a:solidFill>
                  <a:srgbClr val="4F2454"/>
                </a:solidFill>
                <a:latin typeface="Arial Narrow" pitchFamily="34" charset="0"/>
              </a:rPr>
              <a:t>ART MUSEUM DEVELOPMENT ASSOCIATION </a:t>
            </a:r>
          </a:p>
          <a:p>
            <a:pPr algn="ctr" eaLnBrk="0" hangingPunct="0">
              <a:spcAft>
                <a:spcPts val="1200"/>
              </a:spcAft>
            </a:pPr>
            <a:endParaRPr lang="en-US" sz="4400" b="1" dirty="0">
              <a:solidFill>
                <a:srgbClr val="4F2454"/>
              </a:solidFill>
              <a:latin typeface="Arial Narrow" pitchFamily="34" charset="0"/>
            </a:endParaRPr>
          </a:p>
          <a:p>
            <a:pPr algn="ctr" eaLnBrk="0" hangingPunct="0">
              <a:spcAft>
                <a:spcPts val="1200"/>
              </a:spcAft>
            </a:pPr>
            <a:r>
              <a:rPr lang="en-US" sz="4400" b="1" dirty="0" smtClean="0">
                <a:solidFill>
                  <a:srgbClr val="4F2454"/>
                </a:solidFill>
                <a:latin typeface="Arial Narrow" pitchFamily="34" charset="0"/>
              </a:rPr>
              <a:t>A Philanthropic Trends Update</a:t>
            </a:r>
            <a:endParaRPr lang="en-US" sz="4400" b="1" dirty="0">
              <a:solidFill>
                <a:srgbClr val="4F2454"/>
              </a:solidFill>
              <a:latin typeface="Arial Narrow" pitchFamily="34" charset="0"/>
            </a:endParaRPr>
          </a:p>
        </p:txBody>
      </p:sp>
      <p:sp>
        <p:nvSpPr>
          <p:cNvPr id="10" name="Text Box 12"/>
          <p:cNvSpPr txBox="1">
            <a:spLocks noChangeArrowheads="1"/>
          </p:cNvSpPr>
          <p:nvPr/>
        </p:nvSpPr>
        <p:spPr bwMode="auto">
          <a:xfrm>
            <a:off x="261256" y="3113314"/>
            <a:ext cx="88895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2000" i="1" dirty="0" smtClean="0">
                <a:solidFill>
                  <a:srgbClr val="441B5B"/>
                </a:solidFill>
                <a:latin typeface="Arial Narrow" pitchFamily="34" charset="0"/>
                <a:cs typeface="Arial" pitchFamily="34" charset="0"/>
              </a:rPr>
              <a:t>May  2013</a:t>
            </a:r>
            <a:endParaRPr lang="en-US" sz="2000" i="1" dirty="0">
              <a:solidFill>
                <a:srgbClr val="441B5B"/>
              </a:solidFill>
              <a:latin typeface="Arial Narrow" pitchFamily="34" charset="0"/>
              <a:cs typeface="Arial" pitchFamily="34" charset="0"/>
            </a:endParaRPr>
          </a:p>
        </p:txBody>
      </p:sp>
      <p:pic>
        <p:nvPicPr>
          <p:cNvPr id="3074" name="Picture 2" descr="C:\Users\eleanor\AppData\Local\Microsoft\Windows\Temporary Internet Files\Content.Outlook\J4PYAPTM\ah-logo_68+27+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4681" y="4954174"/>
            <a:ext cx="5547359" cy="11887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44382" y="4519115"/>
            <a:ext cx="6923313" cy="461665"/>
          </a:xfrm>
          <a:prstGeom prst="rect">
            <a:avLst/>
          </a:prstGeom>
          <a:noFill/>
        </p:spPr>
        <p:txBody>
          <a:bodyPr wrap="square" rtlCol="0">
            <a:spAutoFit/>
          </a:bodyPr>
          <a:lstStyle/>
          <a:p>
            <a:pPr algn="ctr"/>
            <a:r>
              <a:rPr lang="en-US" dirty="0" smtClean="0">
                <a:solidFill>
                  <a:srgbClr val="FF0000"/>
                </a:solidFill>
                <a:latin typeface="+mn-lt"/>
              </a:rPr>
              <a:t>Jim Hackney, Managing Partner</a:t>
            </a:r>
            <a:endParaRPr lang="en-US" dirty="0">
              <a:solidFill>
                <a:srgbClr val="FF0000"/>
              </a:solidFill>
              <a:latin typeface="+mn-lt"/>
            </a:endParaRPr>
          </a:p>
        </p:txBody>
      </p:sp>
    </p:spTree>
    <p:extLst>
      <p:ext uri="{BB962C8B-B14F-4D97-AF65-F5344CB8AC3E}">
        <p14:creationId xmlns:p14="http://schemas.microsoft.com/office/powerpoint/2010/main" val="503175029"/>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7"/>
          <p:cNvSpPr>
            <a:spLocks noGrp="1" noChangeArrowheads="1"/>
          </p:cNvSpPr>
          <p:nvPr>
            <p:ph type="title"/>
          </p:nvPr>
        </p:nvSpPr>
        <p:spPr>
          <a:xfrm>
            <a:off x="0" y="253620"/>
            <a:ext cx="9144000" cy="996696"/>
          </a:xfrm>
          <a:solidFill>
            <a:srgbClr val="56004E"/>
          </a:solidFill>
        </p:spPr>
        <p:txBody>
          <a:bodyPr/>
          <a:lstStyle/>
          <a:p>
            <a:pPr marL="53975"/>
            <a:r>
              <a:rPr dirty="0" smtClean="0">
                <a:solidFill>
                  <a:schemeClr val="bg1"/>
                </a:solidFill>
              </a:rPr>
              <a:t>  Giving by corporations, 1971–2011</a:t>
            </a:r>
          </a:p>
        </p:txBody>
      </p:sp>
      <p:pic>
        <p:nvPicPr>
          <p:cNvPr id="6" name="Picture 5" descr="Giving by corporations, 1971-2011-01.jpg"/>
          <p:cNvPicPr>
            <a:picLocks noChangeAspect="1"/>
          </p:cNvPicPr>
          <p:nvPr/>
        </p:nvPicPr>
        <p:blipFill>
          <a:blip r:embed="rId3" cstate="screen"/>
          <a:stretch>
            <a:fillRect/>
          </a:stretch>
        </p:blipFill>
        <p:spPr>
          <a:xfrm>
            <a:off x="1429184" y="1314457"/>
            <a:ext cx="6214906" cy="5022316"/>
          </a:xfrm>
          <a:prstGeom prst="rect">
            <a:avLst/>
          </a:prstGeom>
        </p:spPr>
      </p:pic>
      <p:pic>
        <p:nvPicPr>
          <p:cNvPr id="4" name="Picture 3" descr="C:\Users\eleanor\AppData\Local\Microsoft\Windows\Temporary Internet Files\Content.Outlook\J4PYAPTM\ah-logo86+0+7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643" y="6275250"/>
            <a:ext cx="2915285" cy="548640"/>
          </a:xfrm>
          <a:prstGeom prst="rect">
            <a:avLst/>
          </a:prstGeom>
          <a:noFill/>
          <a:ln>
            <a:noFill/>
          </a:ln>
        </p:spPr>
      </p:pic>
      <p:sp>
        <p:nvSpPr>
          <p:cNvPr id="5" name="Rectangle 23"/>
          <p:cNvSpPr txBox="1">
            <a:spLocks noChangeArrowheads="1"/>
          </p:cNvSpPr>
          <p:nvPr/>
        </p:nvSpPr>
        <p:spPr bwMode="auto">
          <a:xfrm>
            <a:off x="109538" y="6548107"/>
            <a:ext cx="31988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solidFill>
                  <a:srgbClr val="56004E"/>
                </a:solidFill>
                <a:latin typeface="Arial Narrow" pitchFamily="34" charset="0"/>
              </a:rPr>
              <a:t>Source: </a:t>
            </a:r>
            <a:r>
              <a:rPr lang="en-US" sz="1200" i="1" dirty="0">
                <a:solidFill>
                  <a:srgbClr val="56004E"/>
                </a:solidFill>
                <a:latin typeface="Arial Narrow" pitchFamily="34" charset="0"/>
              </a:rPr>
              <a:t>Giving USA Foundation</a:t>
            </a:r>
            <a:r>
              <a:rPr lang="en-US" sz="1200" dirty="0">
                <a:solidFill>
                  <a:srgbClr val="56004E"/>
                </a:solidFill>
                <a:latin typeface="Arial Narrow" pitchFamily="34" charset="0"/>
              </a:rPr>
              <a:t>™/</a:t>
            </a:r>
            <a:r>
              <a:rPr lang="en-US" sz="1200" b="1" dirty="0">
                <a:solidFill>
                  <a:srgbClr val="56004E"/>
                </a:solidFill>
                <a:latin typeface="Arial Narrow" pitchFamily="34" charset="0"/>
              </a:rPr>
              <a:t>GIVING USA </a:t>
            </a:r>
            <a:r>
              <a:rPr lang="en-US" sz="1200" b="1" dirty="0" smtClean="0">
                <a:solidFill>
                  <a:srgbClr val="56004E"/>
                </a:solidFill>
                <a:latin typeface="Arial Narrow" pitchFamily="34" charset="0"/>
              </a:rPr>
              <a:t>2012</a:t>
            </a:r>
            <a:endParaRPr lang="en-US" sz="1200" b="1" dirty="0">
              <a:solidFill>
                <a:srgbClr val="56004E"/>
              </a:solidFill>
              <a:latin typeface="Arial Narrow" pitchFamily="34" charset="0"/>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Rectangle 1085"/>
          <p:cNvSpPr>
            <a:spLocks noGrp="1" noChangeArrowheads="1"/>
          </p:cNvSpPr>
          <p:nvPr>
            <p:ph type="title"/>
          </p:nvPr>
        </p:nvSpPr>
        <p:spPr>
          <a:xfrm>
            <a:off x="0" y="251192"/>
            <a:ext cx="9144000" cy="996696"/>
          </a:xfrm>
          <a:solidFill>
            <a:srgbClr val="56004E"/>
          </a:solidFill>
        </p:spPr>
        <p:txBody>
          <a:bodyPr/>
          <a:lstStyle/>
          <a:p>
            <a:r>
              <a:rPr sz="2400" dirty="0" smtClean="0">
                <a:solidFill>
                  <a:schemeClr val="bg1"/>
                </a:solidFill>
              </a:rPr>
              <a:t>  Total giving by source in five-year spans, </a:t>
            </a:r>
            <a:br>
              <a:rPr sz="2400" dirty="0" smtClean="0">
                <a:solidFill>
                  <a:schemeClr val="bg1"/>
                </a:solidFill>
              </a:rPr>
            </a:br>
            <a:r>
              <a:rPr sz="2400" dirty="0" smtClean="0">
                <a:solidFill>
                  <a:schemeClr val="bg1"/>
                </a:solidFill>
              </a:rPr>
              <a:t>  1972–2011 (in inflation-adjusted dollars)</a:t>
            </a:r>
          </a:p>
        </p:txBody>
      </p:sp>
      <p:pic>
        <p:nvPicPr>
          <p:cNvPr id="4" name="Picture 3" descr="Giving by source in five-year spans-01.jpg"/>
          <p:cNvPicPr>
            <a:picLocks noChangeAspect="1"/>
          </p:cNvPicPr>
          <p:nvPr/>
        </p:nvPicPr>
        <p:blipFill>
          <a:blip r:embed="rId3" cstate="screen"/>
          <a:stretch>
            <a:fillRect/>
          </a:stretch>
        </p:blipFill>
        <p:spPr>
          <a:xfrm>
            <a:off x="1394131" y="1291411"/>
            <a:ext cx="6524210" cy="5142108"/>
          </a:xfrm>
          <a:prstGeom prst="rect">
            <a:avLst/>
          </a:prstGeom>
        </p:spPr>
      </p:pic>
      <p:pic>
        <p:nvPicPr>
          <p:cNvPr id="5" name="Picture 4" descr="C:\Users\eleanor\AppData\Local\Microsoft\Windows\Temporary Internet Files\Content.Outlook\J4PYAPTM\ah-logo86+0+7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643" y="6275250"/>
            <a:ext cx="2915285" cy="548640"/>
          </a:xfrm>
          <a:prstGeom prst="rect">
            <a:avLst/>
          </a:prstGeom>
          <a:noFill/>
          <a:ln>
            <a:noFill/>
          </a:ln>
        </p:spPr>
      </p:pic>
      <p:sp>
        <p:nvSpPr>
          <p:cNvPr id="6" name="Rectangle 23"/>
          <p:cNvSpPr txBox="1">
            <a:spLocks noChangeArrowheads="1"/>
          </p:cNvSpPr>
          <p:nvPr/>
        </p:nvSpPr>
        <p:spPr bwMode="auto">
          <a:xfrm>
            <a:off x="109538" y="6548107"/>
            <a:ext cx="31988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solidFill>
                  <a:srgbClr val="56004E"/>
                </a:solidFill>
                <a:latin typeface="Arial Narrow" pitchFamily="34" charset="0"/>
              </a:rPr>
              <a:t>Source: </a:t>
            </a:r>
            <a:r>
              <a:rPr lang="en-US" sz="1200" i="1" dirty="0">
                <a:solidFill>
                  <a:srgbClr val="56004E"/>
                </a:solidFill>
                <a:latin typeface="Arial Narrow" pitchFamily="34" charset="0"/>
              </a:rPr>
              <a:t>Giving USA Foundation</a:t>
            </a:r>
            <a:r>
              <a:rPr lang="en-US" sz="1200" dirty="0">
                <a:solidFill>
                  <a:srgbClr val="56004E"/>
                </a:solidFill>
                <a:latin typeface="Arial Narrow" pitchFamily="34" charset="0"/>
              </a:rPr>
              <a:t>™/</a:t>
            </a:r>
            <a:r>
              <a:rPr lang="en-US" sz="1200" b="1" dirty="0">
                <a:solidFill>
                  <a:srgbClr val="56004E"/>
                </a:solidFill>
                <a:latin typeface="Arial Narrow" pitchFamily="34" charset="0"/>
              </a:rPr>
              <a:t>GIVING USA </a:t>
            </a:r>
            <a:r>
              <a:rPr lang="en-US" sz="1200" b="1" dirty="0" smtClean="0">
                <a:solidFill>
                  <a:srgbClr val="56004E"/>
                </a:solidFill>
                <a:latin typeface="Arial Narrow" pitchFamily="34" charset="0"/>
              </a:rPr>
              <a:t>2012</a:t>
            </a:r>
            <a:endParaRPr lang="en-US" sz="1200" b="1" dirty="0">
              <a:solidFill>
                <a:srgbClr val="56004E"/>
              </a:solidFill>
              <a:latin typeface="Arial Narrow" pitchFamily="34" charset="0"/>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Text Box 10"/>
          <p:cNvSpPr txBox="1">
            <a:spLocks noChangeArrowheads="1"/>
          </p:cNvSpPr>
          <p:nvPr/>
        </p:nvSpPr>
        <p:spPr bwMode="auto">
          <a:xfrm>
            <a:off x="109538" y="6313887"/>
            <a:ext cx="3621087" cy="153888"/>
          </a:xfrm>
          <a:prstGeom prst="rect">
            <a:avLst/>
          </a:prstGeom>
          <a:noFill/>
          <a:ln w="12700">
            <a:noFill/>
            <a:miter lim="800000"/>
            <a:headEnd type="none" w="sm" len="sm"/>
            <a:tailEnd type="none" w="sm" len="sm"/>
          </a:ln>
        </p:spPr>
        <p:txBody>
          <a:bodyPr lIns="0" tIns="0" rIns="0" bIns="0">
            <a:spAutoFit/>
          </a:bodyPr>
          <a:lstStyle/>
          <a:p>
            <a:pPr eaLnBrk="0" hangingPunct="0">
              <a:spcBef>
                <a:spcPct val="50000"/>
              </a:spcBef>
              <a:defRPr/>
            </a:pPr>
            <a:r>
              <a:rPr lang="en-US" sz="1000" b="1" dirty="0">
                <a:solidFill>
                  <a:schemeClr val="tx1">
                    <a:lumMod val="75000"/>
                    <a:lumOff val="25000"/>
                  </a:schemeClr>
                </a:solidFill>
                <a:latin typeface="Arial" charset="0"/>
              </a:rPr>
              <a:t> Data are rounded.</a:t>
            </a:r>
          </a:p>
        </p:txBody>
      </p:sp>
      <p:sp>
        <p:nvSpPr>
          <p:cNvPr id="38915" name="Rectangle 24"/>
          <p:cNvSpPr>
            <a:spLocks noGrp="1" noChangeArrowheads="1"/>
          </p:cNvSpPr>
          <p:nvPr>
            <p:ph type="title"/>
          </p:nvPr>
        </p:nvSpPr>
        <p:spPr>
          <a:xfrm>
            <a:off x="0" y="240355"/>
            <a:ext cx="9144000" cy="996696"/>
          </a:xfrm>
          <a:solidFill>
            <a:srgbClr val="56004E"/>
          </a:solidFill>
        </p:spPr>
        <p:txBody>
          <a:bodyPr/>
          <a:lstStyle/>
          <a:p>
            <a:pPr marL="177800" indent="-177800"/>
            <a:r>
              <a:rPr sz="2400" dirty="0" smtClean="0">
                <a:solidFill>
                  <a:schemeClr val="bg1"/>
                </a:solidFill>
              </a:rPr>
              <a:t>  Total giving as a percentage of Gross Domestic Product, 1971–   2011</a:t>
            </a:r>
            <a:r>
              <a:rPr lang="en-US" sz="2400" dirty="0" smtClean="0">
                <a:solidFill>
                  <a:schemeClr val="bg1"/>
                </a:solidFill>
              </a:rPr>
              <a:t>(adjusted for inflation)</a:t>
            </a:r>
            <a:endParaRPr sz="2400" dirty="0" smtClean="0">
              <a:solidFill>
                <a:schemeClr val="bg1"/>
              </a:solidFill>
            </a:endParaRPr>
          </a:p>
        </p:txBody>
      </p:sp>
      <p:pic>
        <p:nvPicPr>
          <p:cNvPr id="6" name="Picture 5" descr="Total giving as a percentage of gross domestic product (GDP), 1971-2011-01.jpg"/>
          <p:cNvPicPr>
            <a:picLocks noChangeAspect="1"/>
          </p:cNvPicPr>
          <p:nvPr/>
        </p:nvPicPr>
        <p:blipFill>
          <a:blip r:embed="rId3" cstate="screen"/>
          <a:stretch>
            <a:fillRect/>
          </a:stretch>
        </p:blipFill>
        <p:spPr>
          <a:xfrm>
            <a:off x="1110376" y="1321335"/>
            <a:ext cx="6938260" cy="4972576"/>
          </a:xfrm>
          <a:prstGeom prst="rect">
            <a:avLst/>
          </a:prstGeom>
        </p:spPr>
      </p:pic>
      <p:pic>
        <p:nvPicPr>
          <p:cNvPr id="5" name="Picture 4" descr="C:\Users\eleanor\AppData\Local\Microsoft\Windows\Temporary Internet Files\Content.Outlook\J4PYAPTM\ah-logo86+0+7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643" y="6275250"/>
            <a:ext cx="2915285" cy="548640"/>
          </a:xfrm>
          <a:prstGeom prst="rect">
            <a:avLst/>
          </a:prstGeom>
          <a:noFill/>
          <a:ln>
            <a:noFill/>
          </a:ln>
        </p:spPr>
      </p:pic>
      <p:sp>
        <p:nvSpPr>
          <p:cNvPr id="8" name="Rectangle 23"/>
          <p:cNvSpPr txBox="1">
            <a:spLocks noChangeArrowheads="1"/>
          </p:cNvSpPr>
          <p:nvPr/>
        </p:nvSpPr>
        <p:spPr bwMode="auto">
          <a:xfrm>
            <a:off x="109538" y="6548107"/>
            <a:ext cx="31988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solidFill>
                  <a:srgbClr val="56004E"/>
                </a:solidFill>
                <a:latin typeface="Arial Narrow" pitchFamily="34" charset="0"/>
              </a:rPr>
              <a:t>Source: </a:t>
            </a:r>
            <a:r>
              <a:rPr lang="en-US" sz="1200" i="1" dirty="0">
                <a:solidFill>
                  <a:srgbClr val="56004E"/>
                </a:solidFill>
                <a:latin typeface="Arial Narrow" pitchFamily="34" charset="0"/>
              </a:rPr>
              <a:t>Giving USA Foundation</a:t>
            </a:r>
            <a:r>
              <a:rPr lang="en-US" sz="1200" dirty="0">
                <a:solidFill>
                  <a:srgbClr val="56004E"/>
                </a:solidFill>
                <a:latin typeface="Arial Narrow" pitchFamily="34" charset="0"/>
              </a:rPr>
              <a:t>™/</a:t>
            </a:r>
            <a:r>
              <a:rPr lang="en-US" sz="1200" b="1" dirty="0">
                <a:solidFill>
                  <a:srgbClr val="56004E"/>
                </a:solidFill>
                <a:latin typeface="Arial Narrow" pitchFamily="34" charset="0"/>
              </a:rPr>
              <a:t>GIVING USA </a:t>
            </a:r>
            <a:r>
              <a:rPr lang="en-US" sz="1200" b="1" dirty="0" smtClean="0">
                <a:solidFill>
                  <a:srgbClr val="56004E"/>
                </a:solidFill>
                <a:latin typeface="Arial Narrow" pitchFamily="34" charset="0"/>
              </a:rPr>
              <a:t>2012</a:t>
            </a:r>
            <a:endParaRPr lang="en-US" sz="1200" b="1" dirty="0">
              <a:solidFill>
                <a:srgbClr val="56004E"/>
              </a:solidFill>
              <a:latin typeface="Arial Narrow" pitchFamily="34" charset="0"/>
            </a:endParaRP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253712"/>
            <a:ext cx="9144000" cy="996696"/>
          </a:xfrm>
          <a:solidFill>
            <a:srgbClr val="56004E"/>
          </a:solidFill>
        </p:spPr>
        <p:txBody>
          <a:bodyPr/>
          <a:lstStyle/>
          <a:p>
            <a:pPr marL="171450" indent="-171450"/>
            <a:r>
              <a:rPr sz="2600" dirty="0" smtClean="0">
                <a:solidFill>
                  <a:schemeClr val="bg1"/>
                </a:solidFill>
              </a:rPr>
              <a:t>  Total charitable giving graphed with the Standard &amp; Poor's   500 Index</a:t>
            </a:r>
            <a:r>
              <a:rPr lang="en-US" sz="2600" dirty="0" smtClean="0">
                <a:solidFill>
                  <a:schemeClr val="bg1"/>
                </a:solidFill>
              </a:rPr>
              <a:t>,</a:t>
            </a:r>
            <a:r>
              <a:rPr sz="2600" dirty="0" smtClean="0">
                <a:solidFill>
                  <a:schemeClr val="bg1"/>
                </a:solidFill>
              </a:rPr>
              <a:t> </a:t>
            </a:r>
            <a:r>
              <a:rPr lang="en-US" sz="2600" dirty="0" smtClean="0">
                <a:solidFill>
                  <a:schemeClr val="bg1"/>
                </a:solidFill>
              </a:rPr>
              <a:t>1971-2011 </a:t>
            </a:r>
            <a:r>
              <a:rPr sz="2600" dirty="0" smtClean="0">
                <a:solidFill>
                  <a:schemeClr val="bg1"/>
                </a:solidFill>
              </a:rPr>
              <a:t>(adjusted for inflation)</a:t>
            </a:r>
          </a:p>
        </p:txBody>
      </p:sp>
      <p:pic>
        <p:nvPicPr>
          <p:cNvPr id="5" name="Picture 4" descr="Total charitable giving graphed with the Standard &amp; Poor's 500 Index, 1971-2011-01.jpg"/>
          <p:cNvPicPr>
            <a:picLocks noChangeAspect="1"/>
          </p:cNvPicPr>
          <p:nvPr/>
        </p:nvPicPr>
        <p:blipFill>
          <a:blip r:embed="rId3" cstate="screen"/>
          <a:stretch>
            <a:fillRect/>
          </a:stretch>
        </p:blipFill>
        <p:spPr>
          <a:xfrm>
            <a:off x="885831" y="1407614"/>
            <a:ext cx="7338332" cy="5006297"/>
          </a:xfrm>
          <a:prstGeom prst="rect">
            <a:avLst/>
          </a:prstGeom>
        </p:spPr>
      </p:pic>
      <p:pic>
        <p:nvPicPr>
          <p:cNvPr id="4" name="Picture 3" descr="C:\Users\eleanor\AppData\Local\Microsoft\Windows\Temporary Internet Files\Content.Outlook\J4PYAPTM\ah-logo86+0+7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643" y="6275250"/>
            <a:ext cx="2915285" cy="548640"/>
          </a:xfrm>
          <a:prstGeom prst="rect">
            <a:avLst/>
          </a:prstGeom>
          <a:noFill/>
          <a:ln>
            <a:noFill/>
          </a:ln>
        </p:spPr>
      </p:pic>
      <p:sp>
        <p:nvSpPr>
          <p:cNvPr id="6" name="Rectangle 23"/>
          <p:cNvSpPr txBox="1">
            <a:spLocks noChangeArrowheads="1"/>
          </p:cNvSpPr>
          <p:nvPr/>
        </p:nvSpPr>
        <p:spPr bwMode="auto">
          <a:xfrm>
            <a:off x="109538" y="6548107"/>
            <a:ext cx="31988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solidFill>
                  <a:srgbClr val="56004E"/>
                </a:solidFill>
                <a:latin typeface="Arial Narrow" pitchFamily="34" charset="0"/>
              </a:rPr>
              <a:t>Source: </a:t>
            </a:r>
            <a:r>
              <a:rPr lang="en-US" sz="1200" i="1" dirty="0">
                <a:solidFill>
                  <a:srgbClr val="56004E"/>
                </a:solidFill>
                <a:latin typeface="Arial Narrow" pitchFamily="34" charset="0"/>
              </a:rPr>
              <a:t>Giving USA Foundation</a:t>
            </a:r>
            <a:r>
              <a:rPr lang="en-US" sz="1200" dirty="0">
                <a:solidFill>
                  <a:srgbClr val="56004E"/>
                </a:solidFill>
                <a:latin typeface="Arial Narrow" pitchFamily="34" charset="0"/>
              </a:rPr>
              <a:t>™/</a:t>
            </a:r>
            <a:r>
              <a:rPr lang="en-US" sz="1200" b="1" dirty="0">
                <a:solidFill>
                  <a:srgbClr val="56004E"/>
                </a:solidFill>
                <a:latin typeface="Arial Narrow" pitchFamily="34" charset="0"/>
              </a:rPr>
              <a:t>GIVING USA </a:t>
            </a:r>
            <a:r>
              <a:rPr lang="en-US" sz="1200" b="1" dirty="0" smtClean="0">
                <a:solidFill>
                  <a:srgbClr val="56004E"/>
                </a:solidFill>
                <a:latin typeface="Arial Narrow" pitchFamily="34" charset="0"/>
              </a:rPr>
              <a:t>2012</a:t>
            </a:r>
            <a:endParaRPr lang="en-US" sz="1200" b="1" dirty="0">
              <a:solidFill>
                <a:srgbClr val="56004E"/>
              </a:solidFill>
              <a:latin typeface="Arial Narrow" pitchFamily="34" charset="0"/>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3"/>
          <p:cNvSpPr>
            <a:spLocks noGrp="1"/>
          </p:cNvSpPr>
          <p:nvPr>
            <p:ph type="title"/>
          </p:nvPr>
        </p:nvSpPr>
        <p:spPr>
          <a:xfrm>
            <a:off x="0" y="258262"/>
            <a:ext cx="9144000" cy="996696"/>
          </a:xfrm>
          <a:solidFill>
            <a:srgbClr val="56004E"/>
          </a:solidFill>
        </p:spPr>
        <p:txBody>
          <a:bodyPr/>
          <a:lstStyle/>
          <a:p>
            <a:pPr marL="228600" indent="-228600"/>
            <a:r>
              <a:rPr sz="2800" dirty="0" smtClean="0">
                <a:solidFill>
                  <a:schemeClr val="bg1"/>
                </a:solidFill>
              </a:rPr>
              <a:t>  Individual giving as a share of disposable personal      income, 1971–2011</a:t>
            </a:r>
          </a:p>
        </p:txBody>
      </p:sp>
      <p:pic>
        <p:nvPicPr>
          <p:cNvPr id="5" name="Picture 4" descr="Individual Giving as a Share of disposable income, 1971-2011-01.jpg"/>
          <p:cNvPicPr>
            <a:picLocks noChangeAspect="1"/>
          </p:cNvPicPr>
          <p:nvPr/>
        </p:nvPicPr>
        <p:blipFill>
          <a:blip r:embed="rId3" cstate="screen"/>
          <a:stretch>
            <a:fillRect/>
          </a:stretch>
        </p:blipFill>
        <p:spPr>
          <a:xfrm>
            <a:off x="665813" y="1532095"/>
            <a:ext cx="7776005" cy="4614563"/>
          </a:xfrm>
          <a:prstGeom prst="rect">
            <a:avLst/>
          </a:prstGeom>
        </p:spPr>
      </p:pic>
      <p:pic>
        <p:nvPicPr>
          <p:cNvPr id="4" name="Picture 3" descr="C:\Users\eleanor\AppData\Local\Microsoft\Windows\Temporary Internet Files\Content.Outlook\J4PYAPTM\ah-logo86+0+7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643" y="6275250"/>
            <a:ext cx="2915285" cy="548640"/>
          </a:xfrm>
          <a:prstGeom prst="rect">
            <a:avLst/>
          </a:prstGeom>
          <a:noFill/>
          <a:ln>
            <a:noFill/>
          </a:ln>
        </p:spPr>
      </p:pic>
      <p:sp>
        <p:nvSpPr>
          <p:cNvPr id="6" name="Rectangle 23"/>
          <p:cNvSpPr txBox="1">
            <a:spLocks noChangeArrowheads="1"/>
          </p:cNvSpPr>
          <p:nvPr/>
        </p:nvSpPr>
        <p:spPr bwMode="auto">
          <a:xfrm>
            <a:off x="109538" y="6548107"/>
            <a:ext cx="31988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solidFill>
                  <a:srgbClr val="56004E"/>
                </a:solidFill>
                <a:latin typeface="Arial Narrow" pitchFamily="34" charset="0"/>
              </a:rPr>
              <a:t>Source: </a:t>
            </a:r>
            <a:r>
              <a:rPr lang="en-US" sz="1200" i="1" dirty="0">
                <a:solidFill>
                  <a:srgbClr val="56004E"/>
                </a:solidFill>
                <a:latin typeface="Arial Narrow" pitchFamily="34" charset="0"/>
              </a:rPr>
              <a:t>Giving USA Foundation</a:t>
            </a:r>
            <a:r>
              <a:rPr lang="en-US" sz="1200" dirty="0">
                <a:solidFill>
                  <a:srgbClr val="56004E"/>
                </a:solidFill>
                <a:latin typeface="Arial Narrow" pitchFamily="34" charset="0"/>
              </a:rPr>
              <a:t>™/</a:t>
            </a:r>
            <a:r>
              <a:rPr lang="en-US" sz="1200" b="1" dirty="0">
                <a:solidFill>
                  <a:srgbClr val="56004E"/>
                </a:solidFill>
                <a:latin typeface="Arial Narrow" pitchFamily="34" charset="0"/>
              </a:rPr>
              <a:t>GIVING USA </a:t>
            </a:r>
            <a:r>
              <a:rPr lang="en-US" sz="1200" b="1" dirty="0" smtClean="0">
                <a:solidFill>
                  <a:srgbClr val="56004E"/>
                </a:solidFill>
                <a:latin typeface="Arial Narrow" pitchFamily="34" charset="0"/>
              </a:rPr>
              <a:t>2012</a:t>
            </a:r>
            <a:endParaRPr lang="en-US" sz="1200" b="1" dirty="0">
              <a:solidFill>
                <a:srgbClr val="56004E"/>
              </a:solidFill>
              <a:latin typeface="Arial Narrow" pitchFamily="34" charset="0"/>
            </a:endParaRP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Rectangle 88"/>
          <p:cNvSpPr>
            <a:spLocks noGrp="1" noChangeArrowheads="1"/>
          </p:cNvSpPr>
          <p:nvPr>
            <p:ph type="title"/>
          </p:nvPr>
        </p:nvSpPr>
        <p:spPr>
          <a:xfrm>
            <a:off x="0" y="255747"/>
            <a:ext cx="9144000" cy="996696"/>
          </a:xfrm>
          <a:solidFill>
            <a:srgbClr val="56004E"/>
          </a:solidFill>
        </p:spPr>
        <p:txBody>
          <a:bodyPr/>
          <a:lstStyle/>
          <a:p>
            <a:r>
              <a:rPr dirty="0" smtClean="0">
                <a:solidFill>
                  <a:schemeClr val="bg1"/>
                </a:solidFill>
              </a:rPr>
              <a:t>  Giving to foundations, 1971–2011</a:t>
            </a:r>
          </a:p>
        </p:txBody>
      </p:sp>
      <p:pic>
        <p:nvPicPr>
          <p:cNvPr id="6" name="Picture 5" descr="Giving to foundations, 1971-2011-01.jpg"/>
          <p:cNvPicPr>
            <a:picLocks noChangeAspect="1"/>
          </p:cNvPicPr>
          <p:nvPr/>
        </p:nvPicPr>
        <p:blipFill>
          <a:blip r:embed="rId3" cstate="screen"/>
          <a:stretch>
            <a:fillRect/>
          </a:stretch>
        </p:blipFill>
        <p:spPr>
          <a:xfrm>
            <a:off x="819009" y="1315805"/>
            <a:ext cx="7457879" cy="5221520"/>
          </a:xfrm>
          <a:prstGeom prst="rect">
            <a:avLst/>
          </a:prstGeom>
        </p:spPr>
      </p:pic>
      <p:pic>
        <p:nvPicPr>
          <p:cNvPr id="4" name="Picture 3" descr="C:\Users\eleanor\AppData\Local\Microsoft\Windows\Temporary Internet Files\Content.Outlook\J4PYAPTM\ah-logo86+0+7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643" y="6275250"/>
            <a:ext cx="2915285" cy="548640"/>
          </a:xfrm>
          <a:prstGeom prst="rect">
            <a:avLst/>
          </a:prstGeom>
          <a:noFill/>
          <a:ln>
            <a:noFill/>
          </a:ln>
        </p:spPr>
      </p:pic>
      <p:sp>
        <p:nvSpPr>
          <p:cNvPr id="5" name="Rectangle 23"/>
          <p:cNvSpPr txBox="1">
            <a:spLocks noChangeArrowheads="1"/>
          </p:cNvSpPr>
          <p:nvPr/>
        </p:nvSpPr>
        <p:spPr bwMode="auto">
          <a:xfrm>
            <a:off x="109538" y="6548107"/>
            <a:ext cx="31988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solidFill>
                  <a:srgbClr val="56004E"/>
                </a:solidFill>
                <a:latin typeface="Arial Narrow" pitchFamily="34" charset="0"/>
              </a:rPr>
              <a:t>Source: </a:t>
            </a:r>
            <a:r>
              <a:rPr lang="en-US" sz="1200" i="1" dirty="0">
                <a:solidFill>
                  <a:srgbClr val="56004E"/>
                </a:solidFill>
                <a:latin typeface="Arial Narrow" pitchFamily="34" charset="0"/>
              </a:rPr>
              <a:t>Giving USA Foundation</a:t>
            </a:r>
            <a:r>
              <a:rPr lang="en-US" sz="1200" dirty="0">
                <a:solidFill>
                  <a:srgbClr val="56004E"/>
                </a:solidFill>
                <a:latin typeface="Arial Narrow" pitchFamily="34" charset="0"/>
              </a:rPr>
              <a:t>™/</a:t>
            </a:r>
            <a:r>
              <a:rPr lang="en-US" sz="1200" b="1" dirty="0">
                <a:solidFill>
                  <a:srgbClr val="56004E"/>
                </a:solidFill>
                <a:latin typeface="Arial Narrow" pitchFamily="34" charset="0"/>
              </a:rPr>
              <a:t>GIVING USA </a:t>
            </a:r>
            <a:r>
              <a:rPr lang="en-US" sz="1200" b="1" dirty="0" smtClean="0">
                <a:solidFill>
                  <a:srgbClr val="56004E"/>
                </a:solidFill>
                <a:latin typeface="Arial Narrow" pitchFamily="34" charset="0"/>
              </a:rPr>
              <a:t>2012</a:t>
            </a:r>
            <a:endParaRPr lang="en-US" sz="1200" b="1" dirty="0">
              <a:solidFill>
                <a:srgbClr val="56004E"/>
              </a:solidFill>
              <a:latin typeface="Arial Narrow" pitchFamily="34" charset="0"/>
            </a:endParaRPr>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14"/>
          <p:cNvSpPr>
            <a:spLocks noGrp="1" noChangeArrowheads="1"/>
          </p:cNvSpPr>
          <p:nvPr>
            <p:ph type="title"/>
          </p:nvPr>
        </p:nvSpPr>
        <p:spPr>
          <a:xfrm>
            <a:off x="0" y="238345"/>
            <a:ext cx="9144000" cy="996696"/>
          </a:xfrm>
          <a:solidFill>
            <a:srgbClr val="56004E"/>
          </a:solidFill>
        </p:spPr>
        <p:txBody>
          <a:bodyPr/>
          <a:lstStyle/>
          <a:p>
            <a:r>
              <a:rPr sz="2800" dirty="0" smtClean="0">
                <a:solidFill>
                  <a:schemeClr val="bg1"/>
                </a:solidFill>
              </a:rPr>
              <a:t>  Giving to arts, culture, and humanities</a:t>
            </a:r>
            <a:r>
              <a:rPr lang="en-US" sz="2800" dirty="0" smtClean="0">
                <a:solidFill>
                  <a:schemeClr val="bg1"/>
                </a:solidFill>
              </a:rPr>
              <a:t>,</a:t>
            </a:r>
            <a:r>
              <a:rPr sz="2800" dirty="0" smtClean="0">
                <a:solidFill>
                  <a:schemeClr val="bg1"/>
                </a:solidFill>
              </a:rPr>
              <a:t> 1971–2011</a:t>
            </a:r>
          </a:p>
        </p:txBody>
      </p:sp>
      <p:pic>
        <p:nvPicPr>
          <p:cNvPr id="5" name="Picture 4" descr="Giving to arts, 1971-2011-01.jpg"/>
          <p:cNvPicPr>
            <a:picLocks noChangeAspect="1"/>
          </p:cNvPicPr>
          <p:nvPr/>
        </p:nvPicPr>
        <p:blipFill>
          <a:blip r:embed="rId3" cstate="screen"/>
          <a:stretch>
            <a:fillRect/>
          </a:stretch>
        </p:blipFill>
        <p:spPr>
          <a:xfrm>
            <a:off x="671523" y="1293758"/>
            <a:ext cx="7772401" cy="5332470"/>
          </a:xfrm>
          <a:prstGeom prst="rect">
            <a:avLst/>
          </a:prstGeom>
        </p:spPr>
      </p:pic>
      <p:pic>
        <p:nvPicPr>
          <p:cNvPr id="4" name="Picture 3" descr="C:\Users\eleanor\AppData\Local\Microsoft\Windows\Temporary Internet Files\Content.Outlook\J4PYAPTM\ah-logo86+0+7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643" y="6275250"/>
            <a:ext cx="2915285" cy="548640"/>
          </a:xfrm>
          <a:prstGeom prst="rect">
            <a:avLst/>
          </a:prstGeom>
          <a:noFill/>
          <a:ln>
            <a:noFill/>
          </a:ln>
        </p:spPr>
      </p:pic>
      <p:sp>
        <p:nvSpPr>
          <p:cNvPr id="6" name="Rectangle 23"/>
          <p:cNvSpPr txBox="1">
            <a:spLocks noChangeArrowheads="1"/>
          </p:cNvSpPr>
          <p:nvPr/>
        </p:nvSpPr>
        <p:spPr bwMode="auto">
          <a:xfrm>
            <a:off x="109538" y="6548107"/>
            <a:ext cx="31988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solidFill>
                  <a:srgbClr val="56004E"/>
                </a:solidFill>
                <a:latin typeface="Arial Narrow" pitchFamily="34" charset="0"/>
              </a:rPr>
              <a:t>Source: </a:t>
            </a:r>
            <a:r>
              <a:rPr lang="en-US" sz="1200" i="1" dirty="0">
                <a:solidFill>
                  <a:srgbClr val="56004E"/>
                </a:solidFill>
                <a:latin typeface="Arial Narrow" pitchFamily="34" charset="0"/>
              </a:rPr>
              <a:t>Giving USA Foundation</a:t>
            </a:r>
            <a:r>
              <a:rPr lang="en-US" sz="1200" dirty="0">
                <a:solidFill>
                  <a:srgbClr val="56004E"/>
                </a:solidFill>
                <a:latin typeface="Arial Narrow" pitchFamily="34" charset="0"/>
              </a:rPr>
              <a:t>™/</a:t>
            </a:r>
            <a:r>
              <a:rPr lang="en-US" sz="1200" b="1" dirty="0">
                <a:solidFill>
                  <a:srgbClr val="56004E"/>
                </a:solidFill>
                <a:latin typeface="Arial Narrow" pitchFamily="34" charset="0"/>
              </a:rPr>
              <a:t>GIVING USA </a:t>
            </a:r>
            <a:r>
              <a:rPr lang="en-US" sz="1200" b="1" dirty="0" smtClean="0">
                <a:solidFill>
                  <a:srgbClr val="56004E"/>
                </a:solidFill>
                <a:latin typeface="Arial Narrow" pitchFamily="34" charset="0"/>
              </a:rPr>
              <a:t>2012</a:t>
            </a:r>
            <a:endParaRPr lang="en-US" sz="1200" b="1" dirty="0">
              <a:solidFill>
                <a:srgbClr val="56004E"/>
              </a:solidFill>
              <a:latin typeface="Arial Narrow" pitchFamily="34" charset="0"/>
            </a:endParaRPr>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30"/>
          <p:cNvSpPr>
            <a:spLocks noGrp="1" noChangeArrowheads="1"/>
          </p:cNvSpPr>
          <p:nvPr>
            <p:ph type="title"/>
          </p:nvPr>
        </p:nvSpPr>
        <p:spPr>
          <a:xfrm>
            <a:off x="0" y="248616"/>
            <a:ext cx="9144000" cy="996696"/>
          </a:xfrm>
          <a:solidFill>
            <a:srgbClr val="56004E"/>
          </a:solidFill>
        </p:spPr>
        <p:txBody>
          <a:bodyPr/>
          <a:lstStyle/>
          <a:p>
            <a:r>
              <a:rPr sz="2400" dirty="0" smtClean="0">
                <a:solidFill>
                  <a:schemeClr val="bg1"/>
                </a:solidFill>
              </a:rPr>
              <a:t>   Total giving by type of recipient in five-year spans, 1972</a:t>
            </a:r>
            <a:r>
              <a:rPr lang="en-US" sz="2400" dirty="0" smtClean="0">
                <a:solidFill>
                  <a:schemeClr val="bg1"/>
                </a:solidFill>
              </a:rPr>
              <a:t>–</a:t>
            </a:r>
            <a:r>
              <a:rPr sz="2400" dirty="0" smtClean="0">
                <a:solidFill>
                  <a:schemeClr val="bg1"/>
                </a:solidFill>
              </a:rPr>
              <a:t>2011</a:t>
            </a:r>
          </a:p>
        </p:txBody>
      </p:sp>
      <p:pic>
        <p:nvPicPr>
          <p:cNvPr id="7" name="Picture 6" descr="five-year stacked dollars-01.jpg"/>
          <p:cNvPicPr>
            <a:picLocks noChangeAspect="1"/>
          </p:cNvPicPr>
          <p:nvPr/>
        </p:nvPicPr>
        <p:blipFill>
          <a:blip r:embed="rId3" cstate="screen"/>
          <a:stretch>
            <a:fillRect/>
          </a:stretch>
        </p:blipFill>
        <p:spPr>
          <a:xfrm>
            <a:off x="1094681" y="1305874"/>
            <a:ext cx="6930429" cy="5134981"/>
          </a:xfrm>
          <a:prstGeom prst="rect">
            <a:avLst/>
          </a:prstGeom>
        </p:spPr>
      </p:pic>
      <p:pic>
        <p:nvPicPr>
          <p:cNvPr id="4" name="Picture 3" descr="C:\Users\eleanor\AppData\Local\Microsoft\Windows\Temporary Internet Files\Content.Outlook\J4PYAPTM\ah-logo86+0+7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643" y="6275250"/>
            <a:ext cx="2915285" cy="548640"/>
          </a:xfrm>
          <a:prstGeom prst="rect">
            <a:avLst/>
          </a:prstGeom>
          <a:noFill/>
          <a:ln>
            <a:noFill/>
          </a:ln>
        </p:spPr>
      </p:pic>
      <p:sp>
        <p:nvSpPr>
          <p:cNvPr id="5" name="Rectangle 23"/>
          <p:cNvSpPr txBox="1">
            <a:spLocks noChangeArrowheads="1"/>
          </p:cNvSpPr>
          <p:nvPr/>
        </p:nvSpPr>
        <p:spPr bwMode="auto">
          <a:xfrm>
            <a:off x="109538" y="6548107"/>
            <a:ext cx="31988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solidFill>
                  <a:srgbClr val="56004E"/>
                </a:solidFill>
                <a:latin typeface="Arial Narrow" pitchFamily="34" charset="0"/>
              </a:rPr>
              <a:t>Source: </a:t>
            </a:r>
            <a:r>
              <a:rPr lang="en-US" sz="1200" i="1" dirty="0">
                <a:solidFill>
                  <a:srgbClr val="56004E"/>
                </a:solidFill>
                <a:latin typeface="Arial Narrow" pitchFamily="34" charset="0"/>
              </a:rPr>
              <a:t>Giving USA Foundation</a:t>
            </a:r>
            <a:r>
              <a:rPr lang="en-US" sz="1200" dirty="0">
                <a:solidFill>
                  <a:srgbClr val="56004E"/>
                </a:solidFill>
                <a:latin typeface="Arial Narrow" pitchFamily="34" charset="0"/>
              </a:rPr>
              <a:t>™/</a:t>
            </a:r>
            <a:r>
              <a:rPr lang="en-US" sz="1200" b="1" dirty="0">
                <a:solidFill>
                  <a:srgbClr val="56004E"/>
                </a:solidFill>
                <a:latin typeface="Arial Narrow" pitchFamily="34" charset="0"/>
              </a:rPr>
              <a:t>GIVING USA </a:t>
            </a:r>
            <a:r>
              <a:rPr lang="en-US" sz="1200" b="1" dirty="0" smtClean="0">
                <a:solidFill>
                  <a:srgbClr val="56004E"/>
                </a:solidFill>
                <a:latin typeface="Arial Narrow" pitchFamily="34" charset="0"/>
              </a:rPr>
              <a:t>2012</a:t>
            </a:r>
            <a:endParaRPr lang="en-US" sz="1200" b="1" dirty="0">
              <a:solidFill>
                <a:srgbClr val="56004E"/>
              </a:solidFill>
              <a:latin typeface="Arial Narrow" pitchFamily="34" charset="0"/>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689"/>
            <a:ext cx="9144000" cy="996696"/>
          </a:xfrm>
          <a:solidFill>
            <a:srgbClr val="56004E"/>
          </a:solidFill>
        </p:spPr>
        <p:txBody>
          <a:bodyPr/>
          <a:lstStyle/>
          <a:p>
            <a:pPr lvl="0"/>
            <a:r>
              <a:rPr lang="en-US" dirty="0" smtClean="0">
                <a:solidFill>
                  <a:schemeClr val="bg1"/>
                </a:solidFill>
              </a:rPr>
              <a:t>  Giving USA 2012 Executive Summary</a:t>
            </a:r>
            <a:endParaRPr lang="en-US" dirty="0">
              <a:solidFill>
                <a:schemeClr val="bg1"/>
              </a:solidFill>
            </a:endParaRPr>
          </a:p>
        </p:txBody>
      </p:sp>
      <p:sp>
        <p:nvSpPr>
          <p:cNvPr id="5" name="Text Placeholder 2"/>
          <p:cNvSpPr txBox="1">
            <a:spLocks/>
          </p:cNvSpPr>
          <p:nvPr/>
        </p:nvSpPr>
        <p:spPr bwMode="auto">
          <a:xfrm>
            <a:off x="949888" y="1956122"/>
            <a:ext cx="7239353" cy="42230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5000"/>
              </a:lnSpc>
              <a:spcBef>
                <a:spcPts val="1063"/>
              </a:spcBef>
              <a:spcAft>
                <a:spcPct val="0"/>
              </a:spcAft>
              <a:buClrTx/>
              <a:buSzTx/>
              <a:buFontTx/>
              <a:buNone/>
              <a:tabLst/>
              <a:defRPr/>
            </a:pPr>
            <a:endParaRPr kumimoji="0" lang="en-US" sz="1800" b="1" i="0" u="none" strike="noStrike" kern="0" cap="none" spc="0" normalizeH="0" baseline="0" noProof="0" dirty="0" smtClean="0">
              <a:ln>
                <a:noFill/>
              </a:ln>
              <a:solidFill>
                <a:srgbClr val="56004E"/>
              </a:solidFill>
              <a:effectLst/>
              <a:uLnTx/>
              <a:uFillTx/>
              <a:latin typeface="Arial" pitchFamily="34" charset="0"/>
              <a:cs typeface="Arial" pitchFamily="34" charset="0"/>
            </a:endParaRPr>
          </a:p>
          <a:p>
            <a:pPr marL="0" marR="0" lvl="0" indent="0" algn="ctr" defTabSz="914400" rtl="0" eaLnBrk="0" fontAlgn="base" latinLnBrk="0" hangingPunct="0">
              <a:lnSpc>
                <a:spcPct val="105000"/>
              </a:lnSpc>
              <a:spcBef>
                <a:spcPts val="1063"/>
              </a:spcBef>
              <a:spcAft>
                <a:spcPct val="0"/>
              </a:spcAft>
              <a:buClrTx/>
              <a:buSzTx/>
              <a:buFontTx/>
              <a:buNone/>
              <a:tabLst/>
              <a:defRPr/>
            </a:pPr>
            <a:r>
              <a:rPr kumimoji="0" lang="en-US" sz="2800" u="none" strike="noStrike" kern="0" cap="none" spc="0" normalizeH="0" baseline="0" noProof="0" dirty="0" smtClean="0">
                <a:ln>
                  <a:noFill/>
                </a:ln>
                <a:solidFill>
                  <a:srgbClr val="56004E"/>
                </a:solidFill>
                <a:effectLst/>
                <a:uLnTx/>
                <a:uFillTx/>
                <a:latin typeface="Arial" pitchFamily="34" charset="0"/>
                <a:cs typeface="Arial" pitchFamily="34" charset="0"/>
              </a:rPr>
              <a:t>Download the Giving</a:t>
            </a:r>
            <a:r>
              <a:rPr kumimoji="0" lang="en-US" sz="2800" u="none" strike="noStrike" kern="0" cap="none" spc="0" normalizeH="0" noProof="0" dirty="0" smtClean="0">
                <a:ln>
                  <a:noFill/>
                </a:ln>
                <a:solidFill>
                  <a:srgbClr val="56004E"/>
                </a:solidFill>
                <a:effectLst/>
                <a:uLnTx/>
                <a:uFillTx/>
                <a:latin typeface="Arial" pitchFamily="34" charset="0"/>
                <a:cs typeface="Arial" pitchFamily="34" charset="0"/>
              </a:rPr>
              <a:t> USA </a:t>
            </a:r>
            <a:r>
              <a:rPr kumimoji="0" lang="en-US" sz="2800" i="0" u="none" strike="noStrike" kern="0" cap="none" spc="0" normalizeH="0" noProof="0" dirty="0" smtClean="0">
                <a:ln>
                  <a:noFill/>
                </a:ln>
                <a:solidFill>
                  <a:srgbClr val="56004E"/>
                </a:solidFill>
                <a:effectLst/>
                <a:uLnTx/>
                <a:uFillTx/>
                <a:latin typeface="Arial" pitchFamily="34" charset="0"/>
                <a:cs typeface="Arial" pitchFamily="34" charset="0"/>
              </a:rPr>
              <a:t>2012</a:t>
            </a:r>
            <a:endParaRPr kumimoji="0" lang="en-US" sz="2800" i="0" u="none" strike="noStrike" kern="0" cap="none" spc="0" normalizeH="0" baseline="0" noProof="0" dirty="0" smtClean="0">
              <a:ln>
                <a:noFill/>
              </a:ln>
              <a:solidFill>
                <a:srgbClr val="56004E"/>
              </a:solidFill>
              <a:effectLst/>
              <a:uLnTx/>
              <a:uFillTx/>
              <a:latin typeface="Arial" pitchFamily="34" charset="0"/>
              <a:cs typeface="Arial" pitchFamily="34" charset="0"/>
            </a:endParaRPr>
          </a:p>
          <a:p>
            <a:pPr marL="0" marR="0" lvl="0" indent="0" algn="ctr" defTabSz="914400" rtl="0" eaLnBrk="0" fontAlgn="base" latinLnBrk="0" hangingPunct="0">
              <a:lnSpc>
                <a:spcPct val="105000"/>
              </a:lnSpc>
              <a:spcBef>
                <a:spcPts val="1063"/>
              </a:spcBef>
              <a:spcAft>
                <a:spcPct val="0"/>
              </a:spcAft>
              <a:buClrTx/>
              <a:buSzTx/>
              <a:buFontTx/>
              <a:buNone/>
              <a:tabLst/>
              <a:defRPr/>
            </a:pPr>
            <a:r>
              <a:rPr kumimoji="0" lang="en-US" sz="2800" i="0" u="none" strike="noStrike" kern="0" cap="none" spc="0" normalizeH="0" baseline="0" noProof="0" dirty="0" smtClean="0">
                <a:ln>
                  <a:noFill/>
                </a:ln>
                <a:solidFill>
                  <a:srgbClr val="56004E"/>
                </a:solidFill>
                <a:effectLst/>
                <a:uLnTx/>
                <a:uFillTx/>
                <a:latin typeface="Arial" pitchFamily="34" charset="0"/>
                <a:cs typeface="Arial" pitchFamily="34" charset="0"/>
              </a:rPr>
              <a:t>free Executive Summary at</a:t>
            </a:r>
          </a:p>
          <a:p>
            <a:pPr marL="0" marR="0" lvl="0" indent="0" algn="ctr" defTabSz="914400" rtl="0" eaLnBrk="0" fontAlgn="base" latinLnBrk="0" hangingPunct="0">
              <a:lnSpc>
                <a:spcPct val="105000"/>
              </a:lnSpc>
              <a:spcBef>
                <a:spcPts val="1063"/>
              </a:spcBef>
              <a:spcAft>
                <a:spcPct val="0"/>
              </a:spcAft>
              <a:buClrTx/>
              <a:buSzTx/>
              <a:buFontTx/>
              <a:buNone/>
              <a:tabLst/>
              <a:defRPr/>
            </a:pPr>
            <a:r>
              <a:rPr kumimoji="0" lang="en-US" sz="2800" b="1" i="0" u="none" strike="noStrike" kern="0" cap="none" spc="0" normalizeH="0" baseline="0" noProof="0" dirty="0" err="1" smtClean="0">
                <a:ln>
                  <a:noFill/>
                </a:ln>
                <a:solidFill>
                  <a:srgbClr val="56004E"/>
                </a:solidFill>
                <a:effectLst/>
                <a:uLnTx/>
                <a:uFillTx/>
                <a:latin typeface="Arial" pitchFamily="34" charset="0"/>
                <a:ea typeface="Verdana" pitchFamily="34" charset="0"/>
                <a:cs typeface="Arial" pitchFamily="34" charset="0"/>
              </a:rPr>
              <a:t>www.givingUSAreports.org</a:t>
            </a:r>
            <a:endParaRPr kumimoji="0" lang="en-US" sz="2800" b="1" i="0" u="none" strike="noStrike" kern="0" cap="none" spc="0" normalizeH="0" baseline="0" noProof="0" dirty="0">
              <a:ln>
                <a:noFill/>
              </a:ln>
              <a:solidFill>
                <a:srgbClr val="56004E"/>
              </a:solidFill>
              <a:effectLst/>
              <a:uLnTx/>
              <a:uFillTx/>
              <a:latin typeface="Arial" pitchFamily="34" charset="0"/>
              <a:ea typeface="Verdana" pitchFamily="34" charset="0"/>
              <a:cs typeface="Arial" pitchFamily="34" charset="0"/>
            </a:endParaRPr>
          </a:p>
        </p:txBody>
      </p:sp>
      <p:pic>
        <p:nvPicPr>
          <p:cNvPr id="4" name="Picture 3" descr="C:\Users\eleanor\AppData\Local\Microsoft\Windows\Temporary Internet Files\Content.Outlook\J4PYAPTM\ah-logo86+0+7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643" y="6275250"/>
            <a:ext cx="2915285" cy="548640"/>
          </a:xfrm>
          <a:prstGeom prst="rect">
            <a:avLst/>
          </a:prstGeom>
          <a:noFill/>
          <a:ln>
            <a:noFill/>
          </a:ln>
        </p:spPr>
      </p:pic>
      <p:sp>
        <p:nvSpPr>
          <p:cNvPr id="6" name="Rectangle 23"/>
          <p:cNvSpPr txBox="1">
            <a:spLocks noChangeArrowheads="1"/>
          </p:cNvSpPr>
          <p:nvPr/>
        </p:nvSpPr>
        <p:spPr bwMode="auto">
          <a:xfrm>
            <a:off x="109538" y="6548107"/>
            <a:ext cx="31988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solidFill>
                  <a:srgbClr val="56004E"/>
                </a:solidFill>
                <a:latin typeface="Arial Narrow" pitchFamily="34" charset="0"/>
              </a:rPr>
              <a:t>Source: </a:t>
            </a:r>
            <a:r>
              <a:rPr lang="en-US" sz="1200" i="1" dirty="0">
                <a:solidFill>
                  <a:srgbClr val="56004E"/>
                </a:solidFill>
                <a:latin typeface="Arial Narrow" pitchFamily="34" charset="0"/>
              </a:rPr>
              <a:t>Giving USA Foundation</a:t>
            </a:r>
            <a:r>
              <a:rPr lang="en-US" sz="1200" dirty="0">
                <a:solidFill>
                  <a:srgbClr val="56004E"/>
                </a:solidFill>
                <a:latin typeface="Arial Narrow" pitchFamily="34" charset="0"/>
              </a:rPr>
              <a:t>™/</a:t>
            </a:r>
            <a:r>
              <a:rPr lang="en-US" sz="1200" b="1" dirty="0">
                <a:solidFill>
                  <a:srgbClr val="56004E"/>
                </a:solidFill>
                <a:latin typeface="Arial Narrow" pitchFamily="34" charset="0"/>
              </a:rPr>
              <a:t>GIVING USA </a:t>
            </a:r>
            <a:r>
              <a:rPr lang="en-US" sz="1200" b="1" dirty="0" smtClean="0">
                <a:solidFill>
                  <a:srgbClr val="56004E"/>
                </a:solidFill>
                <a:latin typeface="Arial Narrow" pitchFamily="34" charset="0"/>
              </a:rPr>
              <a:t>2012</a:t>
            </a:r>
            <a:endParaRPr lang="en-US" sz="1200" b="1" dirty="0">
              <a:solidFill>
                <a:srgbClr val="56004E"/>
              </a:solidFill>
              <a:latin typeface="Arial Narrow" pitchFamily="34" charset="0"/>
            </a:endParaRP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56456" y="1410494"/>
            <a:ext cx="7477125" cy="4676775"/>
          </a:xfrm>
          <a:prstGeom prst="rect">
            <a:avLst/>
          </a:prstGeom>
        </p:spPr>
      </p:pic>
      <p:sp>
        <p:nvSpPr>
          <p:cNvPr id="3" name="Title 2"/>
          <p:cNvSpPr>
            <a:spLocks noGrp="1"/>
          </p:cNvSpPr>
          <p:nvPr>
            <p:ph type="title"/>
          </p:nvPr>
        </p:nvSpPr>
        <p:spPr>
          <a:xfrm>
            <a:off x="530352" y="187459"/>
            <a:ext cx="8229600" cy="861774"/>
          </a:xfrm>
        </p:spPr>
        <p:txBody>
          <a:bodyPr/>
          <a:lstStyle/>
          <a:p>
            <a:r>
              <a:rPr lang="en-US" dirty="0" err="1" smtClean="0">
                <a:solidFill>
                  <a:srgbClr val="00B050"/>
                </a:solidFill>
              </a:rPr>
              <a:t>Ariley</a:t>
            </a:r>
            <a:r>
              <a:rPr lang="en-US" dirty="0" smtClean="0">
                <a:solidFill>
                  <a:srgbClr val="00B050"/>
                </a:solidFill>
              </a:rPr>
              <a:t> –Norton: “Building a Better America” </a:t>
            </a:r>
            <a:endParaRPr lang="en-US" dirty="0">
              <a:solidFill>
                <a:srgbClr val="00B050"/>
              </a:solidFill>
            </a:endParaRPr>
          </a:p>
        </p:txBody>
      </p:sp>
    </p:spTree>
    <p:extLst>
      <p:ext uri="{BB962C8B-B14F-4D97-AF65-F5344CB8AC3E}">
        <p14:creationId xmlns:p14="http://schemas.microsoft.com/office/powerpoint/2010/main" val="3205212947"/>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85788" y="1031309"/>
            <a:ext cx="7626206" cy="677108"/>
          </a:xfrm>
        </p:spPr>
        <p:txBody>
          <a:bodyPr/>
          <a:lstStyle/>
          <a:p>
            <a:r>
              <a:rPr lang="en-US" sz="4400" dirty="0" smtClean="0"/>
              <a:t>Over View:  The FACTS</a:t>
            </a:r>
            <a:endParaRPr lang="en-US" sz="4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89" y="2047164"/>
            <a:ext cx="7168586" cy="4659581"/>
          </a:xfrm>
          <a:prstGeom prst="rect">
            <a:avLst/>
          </a:prstGeom>
        </p:spPr>
      </p:pic>
    </p:spTree>
    <p:extLst>
      <p:ext uri="{BB962C8B-B14F-4D97-AF65-F5344CB8AC3E}">
        <p14:creationId xmlns:p14="http://schemas.microsoft.com/office/powerpoint/2010/main" val="139822361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3189" y="186568"/>
            <a:ext cx="8403994" cy="861774"/>
          </a:xfrm>
        </p:spPr>
        <p:txBody>
          <a:bodyPr/>
          <a:lstStyle/>
          <a:p>
            <a:r>
              <a:rPr lang="en-US" dirty="0" err="1" smtClean="0">
                <a:solidFill>
                  <a:srgbClr val="00B050"/>
                </a:solidFill>
              </a:rPr>
              <a:t>TrendsWatch</a:t>
            </a:r>
            <a:r>
              <a:rPr lang="en-US" dirty="0" smtClean="0">
                <a:solidFill>
                  <a:srgbClr val="00B050"/>
                </a:solidFill>
              </a:rPr>
              <a:t> 2013: Center for the Future of Museum</a:t>
            </a:r>
            <a:endParaRPr lang="en-US" dirty="0"/>
          </a:p>
        </p:txBody>
      </p:sp>
      <p:sp>
        <p:nvSpPr>
          <p:cNvPr id="3" name="Text Placeholder 2"/>
          <p:cNvSpPr>
            <a:spLocks noGrp="1"/>
          </p:cNvSpPr>
          <p:nvPr>
            <p:ph type="body" sz="quarter" idx="10"/>
          </p:nvPr>
        </p:nvSpPr>
        <p:spPr/>
        <p:txBody>
          <a:bodyPr/>
          <a:lstStyle/>
          <a:p>
            <a:pPr marL="285750" indent="-285750">
              <a:buFont typeface="Arial" pitchFamily="34" charset="0"/>
              <a:buChar char="•"/>
            </a:pPr>
            <a:r>
              <a:rPr lang="en-US" dirty="0" smtClean="0"/>
              <a:t>New Tax Policies</a:t>
            </a:r>
          </a:p>
          <a:p>
            <a:pPr marL="285750" indent="-285750">
              <a:buFont typeface="Arial" pitchFamily="34" charset="0"/>
              <a:buChar char="•"/>
            </a:pPr>
            <a:r>
              <a:rPr lang="en-US" dirty="0" smtClean="0"/>
              <a:t>Wealth is More concentrated</a:t>
            </a:r>
          </a:p>
          <a:p>
            <a:pPr marL="285750" indent="-285750">
              <a:buFont typeface="Arial" pitchFamily="34" charset="0"/>
              <a:buChar char="•"/>
            </a:pPr>
            <a:r>
              <a:rPr lang="en-US" dirty="0" smtClean="0"/>
              <a:t>50 wealthiest donors gave more than $10 billion</a:t>
            </a:r>
          </a:p>
          <a:p>
            <a:pPr marL="285750" indent="-285750">
              <a:buFont typeface="Arial" pitchFamily="34" charset="0"/>
              <a:buChar char="•"/>
            </a:pPr>
            <a:r>
              <a:rPr lang="en-US" dirty="0" smtClean="0"/>
              <a:t>½ of giving comes from top 3% </a:t>
            </a:r>
          </a:p>
          <a:p>
            <a:pPr marL="285750" indent="-285750">
              <a:buFont typeface="Arial" pitchFamily="34" charset="0"/>
              <a:buChar char="•"/>
            </a:pPr>
            <a:r>
              <a:rPr lang="en-US" dirty="0" smtClean="0"/>
              <a:t>Middle class gives more of a % of own worth</a:t>
            </a:r>
          </a:p>
          <a:p>
            <a:pPr marL="285750" indent="-285750">
              <a:buFont typeface="Arial" pitchFamily="34" charset="0"/>
              <a:buChar char="•"/>
            </a:pPr>
            <a:r>
              <a:rPr lang="en-US" dirty="0" smtClean="0"/>
              <a:t>Boomers will soon control 70% of wealth and less generous than parents</a:t>
            </a:r>
          </a:p>
          <a:p>
            <a:pPr marL="285750" indent="-285750">
              <a:buFont typeface="Arial" pitchFamily="34" charset="0"/>
              <a:buChar char="•"/>
            </a:pPr>
            <a:r>
              <a:rPr lang="en-US" dirty="0" smtClean="0"/>
              <a:t>Women give more (by 89%) after age 50</a:t>
            </a:r>
          </a:p>
          <a:p>
            <a:pPr marL="285750" indent="-285750">
              <a:buFont typeface="Arial" pitchFamily="34" charset="0"/>
              <a:buChar char="•"/>
            </a:pPr>
            <a:r>
              <a:rPr lang="en-US" dirty="0" smtClean="0"/>
              <a:t>Racial and ethnic diversity </a:t>
            </a:r>
          </a:p>
          <a:p>
            <a:pPr marL="285750" indent="-285750">
              <a:buFont typeface="Arial" pitchFamily="34" charset="0"/>
              <a:buChar char="•"/>
            </a:pPr>
            <a:r>
              <a:rPr lang="en-US" dirty="0" err="1" smtClean="0"/>
              <a:t>Millennials</a:t>
            </a:r>
            <a:r>
              <a:rPr lang="en-US" dirty="0" smtClean="0"/>
              <a:t> demand more proof of effectiveness</a:t>
            </a:r>
          </a:p>
          <a:p>
            <a:pPr marL="285750" indent="-285750">
              <a:buFont typeface="Arial" pitchFamily="34" charset="0"/>
              <a:buChar char="•"/>
            </a:pPr>
            <a:r>
              <a:rPr lang="en-US" dirty="0" smtClean="0"/>
              <a:t>Outcome-oriented Philanthropy</a:t>
            </a:r>
            <a:endParaRPr lang="en-US" dirty="0"/>
          </a:p>
        </p:txBody>
      </p:sp>
    </p:spTree>
    <p:extLst>
      <p:ext uri="{BB962C8B-B14F-4D97-AF65-F5344CB8AC3E}">
        <p14:creationId xmlns:p14="http://schemas.microsoft.com/office/powerpoint/2010/main" val="2010084398"/>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020290"/>
            <a:ext cx="7507224" cy="1107996"/>
          </a:xfrm>
        </p:spPr>
        <p:txBody>
          <a:bodyPr/>
          <a:lstStyle/>
          <a:p>
            <a:pPr algn="ctr"/>
            <a:r>
              <a:rPr lang="en-US" sz="7200" dirty="0" smtClean="0"/>
              <a:t>15,123 </a:t>
            </a:r>
            <a:endParaRPr lang="en-US" sz="7200" dirty="0"/>
          </a:p>
        </p:txBody>
      </p:sp>
    </p:spTree>
    <p:extLst>
      <p:ext uri="{BB962C8B-B14F-4D97-AF65-F5344CB8AC3E}">
        <p14:creationId xmlns:p14="http://schemas.microsoft.com/office/powerpoint/2010/main" val="50074466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sz="9600" dirty="0" smtClean="0"/>
              <a:t>BIG  $$$</a:t>
            </a:r>
            <a:endParaRPr lang="en-US" sz="9600" dirty="0"/>
          </a:p>
        </p:txBody>
      </p:sp>
    </p:spTree>
    <p:extLst>
      <p:ext uri="{BB962C8B-B14F-4D97-AF65-F5344CB8AC3E}">
        <p14:creationId xmlns:p14="http://schemas.microsoft.com/office/powerpoint/2010/main" val="1825710061"/>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eleanor\AppData\Local\Microsoft\Windows\Temporary Internet Files\Content.Outlook\J4PYAPTM\ah-logo_68+27+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8495" y="4751662"/>
            <a:ext cx="5547359" cy="11887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406112"/>
            <a:ext cx="9144000" cy="2400657"/>
          </a:xfrm>
          <a:prstGeom prst="rect">
            <a:avLst/>
          </a:prstGeom>
          <a:noFill/>
        </p:spPr>
        <p:txBody>
          <a:bodyPr wrap="square" rtlCol="0">
            <a:spAutoFit/>
          </a:bodyPr>
          <a:lstStyle/>
          <a:p>
            <a:pPr algn="ctr">
              <a:spcAft>
                <a:spcPts val="2400"/>
              </a:spcAft>
            </a:pPr>
            <a:r>
              <a:rPr lang="en-US" sz="7000" dirty="0" smtClean="0">
                <a:solidFill>
                  <a:srgbClr val="441B5B"/>
                </a:solidFill>
                <a:latin typeface="Verdana" pitchFamily="34" charset="0"/>
                <a:ea typeface="Verdana" pitchFamily="34" charset="0"/>
                <a:cs typeface="Verdana" pitchFamily="34" charset="0"/>
              </a:rPr>
              <a:t>THANK YOU</a:t>
            </a:r>
          </a:p>
          <a:p>
            <a:pPr algn="ctr"/>
            <a:r>
              <a:rPr lang="en-US" sz="6000" b="1" i="1" dirty="0" smtClean="0">
                <a:solidFill>
                  <a:srgbClr val="441B5B"/>
                </a:solidFill>
                <a:latin typeface="Verdana" pitchFamily="34" charset="0"/>
                <a:ea typeface="Verdana" pitchFamily="34" charset="0"/>
                <a:cs typeface="Verdana" pitchFamily="34" charset="0"/>
              </a:rPr>
              <a:t>Q&amp;A</a:t>
            </a:r>
            <a:endParaRPr lang="en-US" sz="6000" b="1" i="1" dirty="0">
              <a:solidFill>
                <a:srgbClr val="441B5B"/>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755256"/>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2" y="1020522"/>
            <a:ext cx="7419975" cy="234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OP 58595B.png"/>
          <p:cNvPicPr>
            <a:picLocks noChangeAspect="1"/>
          </p:cNvPicPr>
          <p:nvPr/>
        </p:nvPicPr>
        <p:blipFill>
          <a:blip r:embed="rId4" cstate="screen"/>
          <a:stretch>
            <a:fillRect/>
          </a:stretch>
        </p:blipFill>
        <p:spPr>
          <a:xfrm>
            <a:off x="1874948" y="4145728"/>
            <a:ext cx="5382323" cy="1913986"/>
          </a:xfrm>
          <a:prstGeom prst="rect">
            <a:avLst/>
          </a:prstGeom>
        </p:spPr>
      </p:pic>
    </p:spTree>
    <p:extLst>
      <p:ext uri="{BB962C8B-B14F-4D97-AF65-F5344CB8AC3E}">
        <p14:creationId xmlns:p14="http://schemas.microsoft.com/office/powerpoint/2010/main" val="2116187705"/>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8" descr="ahmp-screen1-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4613"/>
            <a:ext cx="9242425"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2"/>
          <p:cNvSpPr>
            <a:spLocks noGrp="1" noChangeArrowheads="1"/>
          </p:cNvSpPr>
          <p:nvPr>
            <p:ph type="subTitle" idx="4294967295"/>
          </p:nvPr>
        </p:nvSpPr>
        <p:spPr>
          <a:xfrm>
            <a:off x="0" y="2514600"/>
            <a:ext cx="6400800" cy="1752600"/>
          </a:xfrm>
        </p:spPr>
        <p:txBody>
          <a:bodyPr/>
          <a:lstStyle/>
          <a:p>
            <a:pPr marL="0" indent="0" algn="ctr" eaLnBrk="1" fontAlgn="auto" hangingPunct="1">
              <a:buFont typeface="Arial" pitchFamily="34" charset="0"/>
              <a:buNone/>
              <a:defRPr/>
            </a:pPr>
            <a:r>
              <a:rPr lang="en-US" dirty="0" smtClean="0">
                <a:solidFill>
                  <a:schemeClr val="tx1">
                    <a:tint val="75000"/>
                  </a:schemeClr>
                </a:solidFill>
              </a:rPr>
              <a:t> </a:t>
            </a:r>
          </a:p>
        </p:txBody>
      </p:sp>
      <p:graphicFrame>
        <p:nvGraphicFramePr>
          <p:cNvPr id="32772" name="Object 5"/>
          <p:cNvGraphicFramePr>
            <a:graphicFrameLocks noChangeAspect="1"/>
          </p:cNvGraphicFramePr>
          <p:nvPr/>
        </p:nvGraphicFramePr>
        <p:xfrm>
          <a:off x="1524000" y="1395413"/>
          <a:ext cx="6097588" cy="4068762"/>
        </p:xfrm>
        <a:graphic>
          <a:graphicData uri="http://schemas.openxmlformats.org/presentationml/2006/ole">
            <mc:AlternateContent xmlns:mc="http://schemas.openxmlformats.org/markup-compatibility/2006">
              <mc:Choice xmlns:v="urn:schemas-microsoft-com:vml" Requires="v">
                <p:oleObj spid="_x0000_s2072" name="Chart" r:id="rId5" imgW="6096075" imgH="4067089" progId="MSGraph.Chart.8">
                  <p:embed followColorScheme="full"/>
                </p:oleObj>
              </mc:Choice>
              <mc:Fallback>
                <p:oleObj name="Chart" r:id="rId5" imgW="6096075" imgH="4067089" progId="MSGraph.Chart.8">
                  <p:embed followColorScheme="full"/>
                  <p:pic>
                    <p:nvPicPr>
                      <p:cNvPr id="0" name=""/>
                      <p:cNvPicPr>
                        <a:picLocks noChangeAspect="1" noChangeArrowheads="1"/>
                      </p:cNvPicPr>
                      <p:nvPr/>
                    </p:nvPicPr>
                    <p:blipFill>
                      <a:blip r:embed="rId6"/>
                      <a:srcRect/>
                      <a:stretch>
                        <a:fillRect/>
                      </a:stretch>
                    </p:blipFill>
                    <p:spPr bwMode="auto">
                      <a:xfrm>
                        <a:off x="1524000" y="1395413"/>
                        <a:ext cx="6097588" cy="406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6198" name="Object 6"/>
          <p:cNvGraphicFramePr>
            <a:graphicFrameLocks noChangeAspect="1"/>
          </p:cNvGraphicFramePr>
          <p:nvPr/>
        </p:nvGraphicFramePr>
        <p:xfrm>
          <a:off x="457200" y="2057400"/>
          <a:ext cx="8447088" cy="4587875"/>
        </p:xfrm>
        <a:graphic>
          <a:graphicData uri="http://schemas.openxmlformats.org/presentationml/2006/ole">
            <mc:AlternateContent xmlns:mc="http://schemas.openxmlformats.org/markup-compatibility/2006">
              <mc:Choice xmlns:v="urn:schemas-microsoft-com:vml" Requires="v">
                <p:oleObj spid="_x0000_s2073" name="Chart" r:id="rId7" imgW="8448912" imgH="4591440" progId="MSGraph.Chart.8">
                  <p:embed/>
                </p:oleObj>
              </mc:Choice>
              <mc:Fallback>
                <p:oleObj name="Chart" r:id="rId7" imgW="8448912" imgH="4591440" progId="MSGraph.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057400"/>
                        <a:ext cx="8447088" cy="45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6199" name="Text Box 7"/>
          <p:cNvSpPr txBox="1">
            <a:spLocks noChangeArrowheads="1"/>
          </p:cNvSpPr>
          <p:nvPr/>
        </p:nvSpPr>
        <p:spPr bwMode="auto">
          <a:xfrm>
            <a:off x="838200" y="0"/>
            <a:ext cx="7467600"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Garamond" pitchFamily="18" charset="0"/>
              </a:defRPr>
            </a:lvl1pPr>
            <a:lvl2pPr marL="742950" indent="-285750">
              <a:defRPr sz="2000">
                <a:solidFill>
                  <a:schemeClr val="tx1"/>
                </a:solidFill>
                <a:latin typeface="Garamond" pitchFamily="18" charset="0"/>
              </a:defRPr>
            </a:lvl2pPr>
            <a:lvl3pPr marL="1143000" indent="-228600">
              <a:defRPr sz="2000">
                <a:solidFill>
                  <a:schemeClr val="tx1"/>
                </a:solidFill>
                <a:latin typeface="Garamond" pitchFamily="18" charset="0"/>
              </a:defRPr>
            </a:lvl3pPr>
            <a:lvl4pPr marL="1600200" indent="-228600">
              <a:defRPr sz="2000">
                <a:solidFill>
                  <a:schemeClr val="tx1"/>
                </a:solidFill>
                <a:latin typeface="Garamond" pitchFamily="18" charset="0"/>
              </a:defRPr>
            </a:lvl4pPr>
            <a:lvl5pPr marL="2057400" indent="-228600">
              <a:defRPr sz="2000">
                <a:solidFill>
                  <a:schemeClr val="tx1"/>
                </a:solidFill>
                <a:latin typeface="Garamond" pitchFamily="18" charset="0"/>
              </a:defRPr>
            </a:lvl5pPr>
            <a:lvl6pPr marL="2514600" indent="-228600" eaLnBrk="0" fontAlgn="base" hangingPunct="0">
              <a:spcBef>
                <a:spcPct val="0"/>
              </a:spcBef>
              <a:spcAft>
                <a:spcPct val="0"/>
              </a:spcAft>
              <a:defRPr sz="2000">
                <a:solidFill>
                  <a:schemeClr val="tx1"/>
                </a:solidFill>
                <a:latin typeface="Garamond" pitchFamily="18" charset="0"/>
              </a:defRPr>
            </a:lvl6pPr>
            <a:lvl7pPr marL="2971800" indent="-228600" eaLnBrk="0" fontAlgn="base" hangingPunct="0">
              <a:spcBef>
                <a:spcPct val="0"/>
              </a:spcBef>
              <a:spcAft>
                <a:spcPct val="0"/>
              </a:spcAft>
              <a:defRPr sz="2000">
                <a:solidFill>
                  <a:schemeClr val="tx1"/>
                </a:solidFill>
                <a:latin typeface="Garamond" pitchFamily="18" charset="0"/>
              </a:defRPr>
            </a:lvl7pPr>
            <a:lvl8pPr marL="3429000" indent="-228600" eaLnBrk="0" fontAlgn="base" hangingPunct="0">
              <a:spcBef>
                <a:spcPct val="0"/>
              </a:spcBef>
              <a:spcAft>
                <a:spcPct val="0"/>
              </a:spcAft>
              <a:defRPr sz="2000">
                <a:solidFill>
                  <a:schemeClr val="tx1"/>
                </a:solidFill>
                <a:latin typeface="Garamond" pitchFamily="18" charset="0"/>
              </a:defRPr>
            </a:lvl8pPr>
            <a:lvl9pPr marL="3886200" indent="-228600" eaLnBrk="0" fontAlgn="base" hangingPunct="0">
              <a:spcBef>
                <a:spcPct val="0"/>
              </a:spcBef>
              <a:spcAft>
                <a:spcPct val="0"/>
              </a:spcAft>
              <a:defRPr sz="2000">
                <a:solidFill>
                  <a:schemeClr val="tx1"/>
                </a:solidFill>
                <a:latin typeface="Garamond" pitchFamily="18" charset="0"/>
              </a:defRPr>
            </a:lvl9pPr>
          </a:lstStyle>
          <a:p>
            <a:pPr algn="ctr"/>
            <a:r>
              <a:rPr lang="en-US" sz="2800" b="1">
                <a:solidFill>
                  <a:srgbClr val="FFCC99"/>
                </a:solidFill>
                <a:latin typeface="Goudy SSi"/>
              </a:rPr>
              <a:t>GIVING USA</a:t>
            </a:r>
            <a:r>
              <a:rPr lang="en-US" sz="6600">
                <a:solidFill>
                  <a:srgbClr val="FFCC99"/>
                </a:solidFill>
                <a:latin typeface="Goudy SSi"/>
              </a:rPr>
              <a:t> 1996</a:t>
            </a:r>
          </a:p>
          <a:p>
            <a:pPr algn="ctr"/>
            <a:r>
              <a:rPr lang="en-US" sz="4800">
                <a:solidFill>
                  <a:srgbClr val="FFFF00"/>
                </a:solidFill>
                <a:latin typeface="Arial Black" pitchFamily="34" charset="0"/>
              </a:rPr>
              <a:t>$150.70 BILLION</a:t>
            </a:r>
            <a:endParaRPr lang="en-US" sz="2400" i="1">
              <a:solidFill>
                <a:srgbClr val="FFFF00"/>
              </a:solidFill>
              <a:latin typeface="Goudy SSi"/>
            </a:endParaRPr>
          </a:p>
          <a:p>
            <a:pPr algn="ctr"/>
            <a:r>
              <a:rPr lang="en-US" sz="3600" b="1" i="1">
                <a:solidFill>
                  <a:srgbClr val="CCECFF"/>
                </a:solidFill>
                <a:latin typeface="Goudy SSi"/>
              </a:rPr>
              <a:t>Uses of Contributions</a:t>
            </a:r>
            <a:endParaRPr lang="en-US" sz="6600">
              <a:solidFill>
                <a:srgbClr val="CCECFF"/>
              </a:solidFill>
              <a:latin typeface="Goudy SSi"/>
            </a:endParaRPr>
          </a:p>
        </p:txBody>
      </p:sp>
      <p:sp>
        <p:nvSpPr>
          <p:cNvPr id="32775" name="Text Box 8"/>
          <p:cNvSpPr txBox="1">
            <a:spLocks noChangeArrowheads="1"/>
          </p:cNvSpPr>
          <p:nvPr/>
        </p:nvSpPr>
        <p:spPr bwMode="auto">
          <a:xfrm>
            <a:off x="5191125" y="6604000"/>
            <a:ext cx="4038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Garamond" pitchFamily="18" charset="0"/>
              </a:defRPr>
            </a:lvl1pPr>
            <a:lvl2pPr marL="742950" indent="-285750">
              <a:defRPr sz="2000">
                <a:solidFill>
                  <a:schemeClr val="tx1"/>
                </a:solidFill>
                <a:latin typeface="Garamond" pitchFamily="18" charset="0"/>
              </a:defRPr>
            </a:lvl2pPr>
            <a:lvl3pPr marL="1143000" indent="-228600">
              <a:defRPr sz="2000">
                <a:solidFill>
                  <a:schemeClr val="tx1"/>
                </a:solidFill>
                <a:latin typeface="Garamond" pitchFamily="18" charset="0"/>
              </a:defRPr>
            </a:lvl3pPr>
            <a:lvl4pPr marL="1600200" indent="-228600">
              <a:defRPr sz="2000">
                <a:solidFill>
                  <a:schemeClr val="tx1"/>
                </a:solidFill>
                <a:latin typeface="Garamond" pitchFamily="18" charset="0"/>
              </a:defRPr>
            </a:lvl4pPr>
            <a:lvl5pPr marL="2057400" indent="-228600">
              <a:defRPr sz="2000">
                <a:solidFill>
                  <a:schemeClr val="tx1"/>
                </a:solidFill>
                <a:latin typeface="Garamond" pitchFamily="18" charset="0"/>
              </a:defRPr>
            </a:lvl5pPr>
            <a:lvl6pPr marL="2514600" indent="-228600" eaLnBrk="0" fontAlgn="base" hangingPunct="0">
              <a:spcBef>
                <a:spcPct val="0"/>
              </a:spcBef>
              <a:spcAft>
                <a:spcPct val="0"/>
              </a:spcAft>
              <a:defRPr sz="2000">
                <a:solidFill>
                  <a:schemeClr val="tx1"/>
                </a:solidFill>
                <a:latin typeface="Garamond" pitchFamily="18" charset="0"/>
              </a:defRPr>
            </a:lvl6pPr>
            <a:lvl7pPr marL="2971800" indent="-228600" eaLnBrk="0" fontAlgn="base" hangingPunct="0">
              <a:spcBef>
                <a:spcPct val="0"/>
              </a:spcBef>
              <a:spcAft>
                <a:spcPct val="0"/>
              </a:spcAft>
              <a:defRPr sz="2000">
                <a:solidFill>
                  <a:schemeClr val="tx1"/>
                </a:solidFill>
                <a:latin typeface="Garamond" pitchFamily="18" charset="0"/>
              </a:defRPr>
            </a:lvl7pPr>
            <a:lvl8pPr marL="3429000" indent="-228600" eaLnBrk="0" fontAlgn="base" hangingPunct="0">
              <a:spcBef>
                <a:spcPct val="0"/>
              </a:spcBef>
              <a:spcAft>
                <a:spcPct val="0"/>
              </a:spcAft>
              <a:defRPr sz="2000">
                <a:solidFill>
                  <a:schemeClr val="tx1"/>
                </a:solidFill>
                <a:latin typeface="Garamond" pitchFamily="18" charset="0"/>
              </a:defRPr>
            </a:lvl8pPr>
            <a:lvl9pPr marL="3886200" indent="-228600" eaLnBrk="0" fontAlgn="base" hangingPunct="0">
              <a:spcBef>
                <a:spcPct val="0"/>
              </a:spcBef>
              <a:spcAft>
                <a:spcPct val="0"/>
              </a:spcAft>
              <a:defRPr sz="2000">
                <a:solidFill>
                  <a:schemeClr val="tx1"/>
                </a:solidFill>
                <a:latin typeface="Garamond" pitchFamily="18" charset="0"/>
              </a:defRPr>
            </a:lvl9pPr>
          </a:lstStyle>
          <a:p>
            <a:pPr>
              <a:spcBef>
                <a:spcPct val="50000"/>
              </a:spcBef>
            </a:pPr>
            <a:r>
              <a:rPr lang="en-US" sz="1000">
                <a:solidFill>
                  <a:srgbClr val="B2B2B2"/>
                </a:solidFill>
                <a:latin typeface="Arial Black" pitchFamily="34" charset="0"/>
              </a:rPr>
              <a:t>Source: Giving USA 1997/AAFRC Trust for Philanthropy</a:t>
            </a:r>
            <a:endParaRPr lang="en-US" sz="2400">
              <a:solidFill>
                <a:srgbClr val="B2B2B2"/>
              </a:solidFill>
              <a:latin typeface="Times New Roman" pitchFamily="18" charset="0"/>
            </a:endParaRPr>
          </a:p>
        </p:txBody>
      </p:sp>
    </p:spTree>
    <p:extLst>
      <p:ext uri="{BB962C8B-B14F-4D97-AF65-F5344CB8AC3E}">
        <p14:creationId xmlns:p14="http://schemas.microsoft.com/office/powerpoint/2010/main" val="2268063488"/>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6199"/>
                                        </p:tgtEl>
                                        <p:attrNameLst>
                                          <p:attrName>style.visibility</p:attrName>
                                        </p:attrNameLst>
                                      </p:cBhvr>
                                      <p:to>
                                        <p:strVal val="visible"/>
                                      </p:to>
                                    </p:set>
                                    <p:animEffect transition="in" filter="wipe(up)">
                                      <p:cBhvr>
                                        <p:cTn id="7" dur="500"/>
                                        <p:tgtEl>
                                          <p:spTgt spid="13619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6198"/>
                                        </p:tgtEl>
                                        <p:attrNameLst>
                                          <p:attrName>style.visibility</p:attrName>
                                        </p:attrNameLst>
                                      </p:cBhvr>
                                      <p:to>
                                        <p:strVal val="visible"/>
                                      </p:to>
                                    </p:set>
                                    <p:animEffect transition="in" filter="wipe(left)">
                                      <p:cBhvr>
                                        <p:cTn id="11" dur="500"/>
                                        <p:tgtEl>
                                          <p:spTgt spid="13619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6198"/>
                                        </p:tgtEl>
                                        <p:attrNameLst>
                                          <p:attrName>style.visibility</p:attrName>
                                        </p:attrNameLst>
                                      </p:cBhvr>
                                      <p:to>
                                        <p:strVal val="visible"/>
                                      </p:to>
                                    </p:set>
                                    <p:animEffect transition="in" filter="wipe(left)">
                                      <p:cBhvr>
                                        <p:cTn id="15" dur="500"/>
                                        <p:tgtEl>
                                          <p:spTgt spid="136198"/>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6198"/>
                                        </p:tgtEl>
                                        <p:attrNameLst>
                                          <p:attrName>style.visibility</p:attrName>
                                        </p:attrNameLst>
                                      </p:cBhvr>
                                      <p:to>
                                        <p:strVal val="visible"/>
                                      </p:to>
                                    </p:set>
                                    <p:animEffect transition="in" filter="wipe(left)">
                                      <p:cBhvr>
                                        <p:cTn id="19" dur="500"/>
                                        <p:tgtEl>
                                          <p:spTgt spid="136198"/>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6198"/>
                                        </p:tgtEl>
                                        <p:attrNameLst>
                                          <p:attrName>style.visibility</p:attrName>
                                        </p:attrNameLst>
                                      </p:cBhvr>
                                      <p:to>
                                        <p:strVal val="visible"/>
                                      </p:to>
                                    </p:set>
                                    <p:animEffect transition="in" filter="wipe(left)">
                                      <p:cBhvr>
                                        <p:cTn id="23" dur="500"/>
                                        <p:tgtEl>
                                          <p:spTgt spid="136198"/>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6198"/>
                                        </p:tgtEl>
                                        <p:attrNameLst>
                                          <p:attrName>style.visibility</p:attrName>
                                        </p:attrNameLst>
                                      </p:cBhvr>
                                      <p:to>
                                        <p:strVal val="visible"/>
                                      </p:to>
                                    </p:set>
                                    <p:animEffect transition="in" filter="wipe(left)">
                                      <p:cBhvr>
                                        <p:cTn id="27" dur="500"/>
                                        <p:tgtEl>
                                          <p:spTgt spid="136198"/>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6198"/>
                                        </p:tgtEl>
                                        <p:attrNameLst>
                                          <p:attrName>style.visibility</p:attrName>
                                        </p:attrNameLst>
                                      </p:cBhvr>
                                      <p:to>
                                        <p:strVal val="visible"/>
                                      </p:to>
                                    </p:set>
                                    <p:animEffect transition="in" filter="wipe(left)">
                                      <p:cBhvr>
                                        <p:cTn id="31" dur="500"/>
                                        <p:tgtEl>
                                          <p:spTgt spid="136198"/>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6198"/>
                                        </p:tgtEl>
                                        <p:attrNameLst>
                                          <p:attrName>style.visibility</p:attrName>
                                        </p:attrNameLst>
                                      </p:cBhvr>
                                      <p:to>
                                        <p:strVal val="visible"/>
                                      </p:to>
                                    </p:set>
                                    <p:animEffect transition="in" filter="wipe(left)">
                                      <p:cBhvr>
                                        <p:cTn id="35" dur="500"/>
                                        <p:tgtEl>
                                          <p:spTgt spid="136198"/>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6198"/>
                                        </p:tgtEl>
                                        <p:attrNameLst>
                                          <p:attrName>style.visibility</p:attrName>
                                        </p:attrNameLst>
                                      </p:cBhvr>
                                      <p:to>
                                        <p:strVal val="visible"/>
                                      </p:to>
                                    </p:set>
                                    <p:animEffect transition="in" filter="wipe(left)">
                                      <p:cBhvr>
                                        <p:cTn id="39" dur="500"/>
                                        <p:tgtEl>
                                          <p:spTgt spid="136198"/>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36198"/>
                                        </p:tgtEl>
                                        <p:attrNameLst>
                                          <p:attrName>style.visibility</p:attrName>
                                        </p:attrNameLst>
                                      </p:cBhvr>
                                      <p:to>
                                        <p:strVal val="visible"/>
                                      </p:to>
                                    </p:set>
                                    <p:animEffect transition="in" filter="wipe(left)">
                                      <p:cBhvr>
                                        <p:cTn id="43" dur="500"/>
                                        <p:tgtEl>
                                          <p:spTgt spid="136198"/>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36198"/>
                                        </p:tgtEl>
                                        <p:attrNameLst>
                                          <p:attrName>style.visibility</p:attrName>
                                        </p:attrNameLst>
                                      </p:cBhvr>
                                      <p:to>
                                        <p:strVal val="visible"/>
                                      </p:to>
                                    </p:set>
                                    <p:animEffect transition="in" filter="wipe(left)">
                                      <p:cBhvr>
                                        <p:cTn id="47" dur="500"/>
                                        <p:tgtEl>
                                          <p:spTgt spid="136198"/>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36198"/>
                                        </p:tgtEl>
                                        <p:attrNameLst>
                                          <p:attrName>style.visibility</p:attrName>
                                        </p:attrNameLst>
                                      </p:cBhvr>
                                      <p:to>
                                        <p:strVal val="visible"/>
                                      </p:to>
                                    </p:set>
                                    <p:animEffect transition="in" filter="wipe(left)">
                                      <p:cBhvr>
                                        <p:cTn id="51" dur="500"/>
                                        <p:tgtEl>
                                          <p:spTgt spid="136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36198" grpId="0" bld="category"/>
      <p:bldP spid="13619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1" name="Rectangle 23"/>
          <p:cNvSpPr>
            <a:spLocks noGrp="1" noChangeArrowheads="1"/>
          </p:cNvSpPr>
          <p:nvPr>
            <p:ph type="title"/>
          </p:nvPr>
        </p:nvSpPr>
        <p:spPr>
          <a:xfrm>
            <a:off x="0" y="260578"/>
            <a:ext cx="9144000" cy="991871"/>
          </a:xfrm>
          <a:solidFill>
            <a:srgbClr val="56004E"/>
          </a:solidFill>
        </p:spPr>
        <p:txBody>
          <a:bodyPr>
            <a:normAutofit/>
          </a:bodyPr>
          <a:lstStyle/>
          <a:p>
            <a:pPr eaLnBrk="1" fontAlgn="auto" hangingPunct="1">
              <a:spcBef>
                <a:spcPts val="0"/>
              </a:spcBef>
              <a:spcAft>
                <a:spcPts val="0"/>
              </a:spcAft>
              <a:defRPr/>
            </a:pPr>
            <a:r>
              <a:rPr sz="3100" dirty="0" smtClean="0">
                <a:solidFill>
                  <a:schemeClr val="bg1"/>
                </a:solidFill>
              </a:rPr>
              <a:t>  2011 charitable giving </a:t>
            </a:r>
            <a:br>
              <a:rPr sz="3100" dirty="0" smtClean="0">
                <a:solidFill>
                  <a:schemeClr val="bg1"/>
                </a:solidFill>
              </a:rPr>
            </a:br>
            <a:r>
              <a:rPr sz="3100" dirty="0" smtClean="0">
                <a:solidFill>
                  <a:schemeClr val="bg1"/>
                </a:solidFill>
              </a:rPr>
              <a:t>  Total = $298.42 billion</a:t>
            </a:r>
            <a:endParaRPr sz="2400" b="0" dirty="0">
              <a:solidFill>
                <a:schemeClr val="bg1"/>
              </a:solidFill>
            </a:endParaRPr>
          </a:p>
        </p:txBody>
      </p:sp>
      <p:pic>
        <p:nvPicPr>
          <p:cNvPr id="5" name="Picture 4" descr="Sources Pie 2011 data-01.jpg"/>
          <p:cNvPicPr>
            <a:picLocks noChangeAspect="1"/>
          </p:cNvPicPr>
          <p:nvPr/>
        </p:nvPicPr>
        <p:blipFill>
          <a:blip r:embed="rId3" cstate="screen"/>
          <a:stretch>
            <a:fillRect/>
          </a:stretch>
        </p:blipFill>
        <p:spPr>
          <a:xfrm>
            <a:off x="2281605" y="1295313"/>
            <a:ext cx="4468467" cy="5212080"/>
          </a:xfrm>
          <a:prstGeom prst="rect">
            <a:avLst/>
          </a:prstGeom>
        </p:spPr>
      </p:pic>
      <p:pic>
        <p:nvPicPr>
          <p:cNvPr id="6" name="Picture 5" descr="C:\Users\eleanor\AppData\Local\Microsoft\Windows\Temporary Internet Files\Content.Outlook\J4PYAPTM\ah-logo86+0+7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643" y="6275250"/>
            <a:ext cx="2915285" cy="548640"/>
          </a:xfrm>
          <a:prstGeom prst="rect">
            <a:avLst/>
          </a:prstGeom>
          <a:noFill/>
          <a:ln>
            <a:noFill/>
          </a:ln>
        </p:spPr>
      </p:pic>
      <p:sp>
        <p:nvSpPr>
          <p:cNvPr id="8" name="Rectangle 23"/>
          <p:cNvSpPr txBox="1">
            <a:spLocks noChangeArrowheads="1"/>
          </p:cNvSpPr>
          <p:nvPr/>
        </p:nvSpPr>
        <p:spPr bwMode="auto">
          <a:xfrm>
            <a:off x="109538" y="6548107"/>
            <a:ext cx="31988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solidFill>
                  <a:srgbClr val="56004E"/>
                </a:solidFill>
                <a:latin typeface="Arial Narrow" pitchFamily="34" charset="0"/>
              </a:rPr>
              <a:t>Source: </a:t>
            </a:r>
            <a:r>
              <a:rPr lang="en-US" sz="1200" i="1" dirty="0">
                <a:solidFill>
                  <a:srgbClr val="56004E"/>
                </a:solidFill>
                <a:latin typeface="Arial Narrow" pitchFamily="34" charset="0"/>
              </a:rPr>
              <a:t>Giving USA Foundation</a:t>
            </a:r>
            <a:r>
              <a:rPr lang="en-US" sz="1200" dirty="0">
                <a:solidFill>
                  <a:srgbClr val="56004E"/>
                </a:solidFill>
                <a:latin typeface="Arial Narrow" pitchFamily="34" charset="0"/>
              </a:rPr>
              <a:t>™/</a:t>
            </a:r>
            <a:r>
              <a:rPr lang="en-US" sz="1200" b="1" dirty="0">
                <a:solidFill>
                  <a:srgbClr val="56004E"/>
                </a:solidFill>
                <a:latin typeface="Arial Narrow" pitchFamily="34" charset="0"/>
              </a:rPr>
              <a:t>GIVING USA </a:t>
            </a:r>
            <a:r>
              <a:rPr lang="en-US" sz="1200" b="1" dirty="0" smtClean="0">
                <a:solidFill>
                  <a:srgbClr val="56004E"/>
                </a:solidFill>
                <a:latin typeface="Arial Narrow" pitchFamily="34" charset="0"/>
              </a:rPr>
              <a:t>2012</a:t>
            </a:r>
            <a:endParaRPr lang="en-US" sz="1200" b="1" dirty="0">
              <a:solidFill>
                <a:srgbClr val="56004E"/>
              </a:solidFill>
              <a:latin typeface="Arial Narrow" pitchFamily="34" charset="0"/>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1062"/>
          <p:cNvSpPr>
            <a:spLocks noGrp="1" noChangeArrowheads="1"/>
          </p:cNvSpPr>
          <p:nvPr>
            <p:ph type="title"/>
          </p:nvPr>
        </p:nvSpPr>
        <p:spPr>
          <a:xfrm>
            <a:off x="0" y="263448"/>
            <a:ext cx="9144000" cy="996696"/>
          </a:xfrm>
          <a:solidFill>
            <a:srgbClr val="56004E"/>
          </a:solidFill>
        </p:spPr>
        <p:txBody>
          <a:bodyPr/>
          <a:lstStyle/>
          <a:p>
            <a:r>
              <a:rPr lang="en-US" dirty="0" smtClean="0">
                <a:solidFill>
                  <a:schemeClr val="bg1"/>
                </a:solidFill>
              </a:rPr>
              <a:t>  Types of recipients of contributions, 2011 </a:t>
            </a:r>
            <a:br>
              <a:rPr lang="en-US" dirty="0" smtClean="0">
                <a:solidFill>
                  <a:schemeClr val="bg1"/>
                </a:solidFill>
              </a:rPr>
            </a:br>
            <a:r>
              <a:rPr lang="en-US" dirty="0" smtClean="0">
                <a:solidFill>
                  <a:schemeClr val="bg1"/>
                </a:solidFill>
              </a:rPr>
              <a:t>  Total = $298.42 billion</a:t>
            </a:r>
            <a:endParaRPr dirty="0" smtClean="0">
              <a:solidFill>
                <a:schemeClr val="bg1"/>
              </a:solidFill>
            </a:endParaRPr>
          </a:p>
        </p:txBody>
      </p:sp>
      <p:pic>
        <p:nvPicPr>
          <p:cNvPr id="5" name="Picture 4" descr="Uses Pie 2011 data-01.jpg"/>
          <p:cNvPicPr>
            <a:picLocks noChangeAspect="1"/>
          </p:cNvPicPr>
          <p:nvPr/>
        </p:nvPicPr>
        <p:blipFill>
          <a:blip r:embed="rId3" cstate="screen"/>
          <a:stretch>
            <a:fillRect/>
          </a:stretch>
        </p:blipFill>
        <p:spPr>
          <a:xfrm>
            <a:off x="1966890" y="1266432"/>
            <a:ext cx="5361011" cy="5303520"/>
          </a:xfrm>
          <a:prstGeom prst="rect">
            <a:avLst/>
          </a:prstGeom>
        </p:spPr>
      </p:pic>
      <p:pic>
        <p:nvPicPr>
          <p:cNvPr id="6" name="Picture 5" descr="C:\Users\eleanor\AppData\Local\Microsoft\Windows\Temporary Internet Files\Content.Outlook\J4PYAPTM\ah-logo86+0+7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643" y="6275250"/>
            <a:ext cx="2915285" cy="548640"/>
          </a:xfrm>
          <a:prstGeom prst="rect">
            <a:avLst/>
          </a:prstGeom>
          <a:noFill/>
          <a:ln>
            <a:noFill/>
          </a:ln>
        </p:spPr>
      </p:pic>
      <p:sp>
        <p:nvSpPr>
          <p:cNvPr id="8" name="Rectangle 23"/>
          <p:cNvSpPr txBox="1">
            <a:spLocks noChangeArrowheads="1"/>
          </p:cNvSpPr>
          <p:nvPr/>
        </p:nvSpPr>
        <p:spPr bwMode="auto">
          <a:xfrm>
            <a:off x="109538" y="6619547"/>
            <a:ext cx="31988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solidFill>
                  <a:srgbClr val="56004E"/>
                </a:solidFill>
                <a:latin typeface="Arial Narrow" pitchFamily="34" charset="0"/>
              </a:rPr>
              <a:t>Source: </a:t>
            </a:r>
            <a:r>
              <a:rPr lang="en-US" sz="1200" i="1" dirty="0">
                <a:solidFill>
                  <a:srgbClr val="56004E"/>
                </a:solidFill>
                <a:latin typeface="Arial Narrow" pitchFamily="34" charset="0"/>
              </a:rPr>
              <a:t>Giving USA Foundation</a:t>
            </a:r>
            <a:r>
              <a:rPr lang="en-US" sz="1200" dirty="0">
                <a:solidFill>
                  <a:srgbClr val="56004E"/>
                </a:solidFill>
                <a:latin typeface="Arial Narrow" pitchFamily="34" charset="0"/>
              </a:rPr>
              <a:t>™/</a:t>
            </a:r>
            <a:r>
              <a:rPr lang="en-US" sz="1200" b="1" dirty="0">
                <a:solidFill>
                  <a:srgbClr val="56004E"/>
                </a:solidFill>
                <a:latin typeface="Arial Narrow" pitchFamily="34" charset="0"/>
              </a:rPr>
              <a:t>GIVING USA </a:t>
            </a:r>
            <a:r>
              <a:rPr lang="en-US" sz="1200" b="1" dirty="0" smtClean="0">
                <a:solidFill>
                  <a:srgbClr val="56004E"/>
                </a:solidFill>
                <a:latin typeface="Arial Narrow" pitchFamily="34" charset="0"/>
              </a:rPr>
              <a:t>2012</a:t>
            </a:r>
            <a:endParaRPr lang="en-US" sz="1200" b="1" dirty="0">
              <a:solidFill>
                <a:srgbClr val="56004E"/>
              </a:solidFill>
              <a:latin typeface="Arial Narrow" pitchFamily="34" charset="0"/>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7"/>
          <p:cNvSpPr>
            <a:spLocks noChangeArrowheads="1"/>
          </p:cNvSpPr>
          <p:nvPr/>
        </p:nvSpPr>
        <p:spPr bwMode="invGray">
          <a:xfrm>
            <a:off x="558800" y="1271588"/>
            <a:ext cx="6211888" cy="4414837"/>
          </a:xfrm>
          <a:prstGeom prst="rect">
            <a:avLst/>
          </a:prstGeom>
          <a:noFill/>
          <a:ln w="9525">
            <a:noFill/>
            <a:miter lim="800000"/>
            <a:headEnd/>
            <a:tailEnd/>
          </a:ln>
        </p:spPr>
        <p:txBody>
          <a:bodyPr/>
          <a:lstStyle/>
          <a:p>
            <a:pPr eaLnBrk="0" hangingPunct="0"/>
            <a:endParaRPr lang="en-US"/>
          </a:p>
        </p:txBody>
      </p:sp>
      <p:sp>
        <p:nvSpPr>
          <p:cNvPr id="18435" name="Rectangle 25"/>
          <p:cNvSpPr>
            <a:spLocks noGrp="1" noChangeArrowheads="1"/>
          </p:cNvSpPr>
          <p:nvPr>
            <p:ph type="title"/>
          </p:nvPr>
        </p:nvSpPr>
        <p:spPr>
          <a:xfrm>
            <a:off x="0" y="255714"/>
            <a:ext cx="9144000" cy="996696"/>
          </a:xfrm>
          <a:solidFill>
            <a:srgbClr val="56004E"/>
          </a:solidFill>
        </p:spPr>
        <p:txBody>
          <a:bodyPr/>
          <a:lstStyle/>
          <a:p>
            <a:r>
              <a:rPr sz="2500" dirty="0" smtClean="0">
                <a:solidFill>
                  <a:schemeClr val="bg1"/>
                </a:solidFill>
              </a:rPr>
              <a:t>  Changes in giving by recipient organization</a:t>
            </a:r>
            <a:r>
              <a:rPr sz="2400" dirty="0" smtClean="0">
                <a:solidFill>
                  <a:schemeClr val="bg1"/>
                </a:solidFill>
              </a:rPr>
              <a:t>,</a:t>
            </a:r>
            <a:r>
              <a:rPr lang="en-US" sz="2400" dirty="0" smtClean="0">
                <a:solidFill>
                  <a:schemeClr val="bg1"/>
                </a:solidFill>
              </a:rPr>
              <a:t> 2009–2011</a:t>
            </a:r>
            <a:r>
              <a:rPr sz="2400" dirty="0" smtClean="0">
                <a:solidFill>
                  <a:schemeClr val="bg1"/>
                </a:solidFill>
              </a:rPr>
              <a:t> </a:t>
            </a:r>
            <a:r>
              <a:rPr sz="2500" dirty="0" smtClean="0">
                <a:solidFill>
                  <a:schemeClr val="bg1"/>
                </a:solidFill>
              </a:rPr>
              <a:t/>
            </a:r>
            <a:br>
              <a:rPr sz="2500" dirty="0" smtClean="0">
                <a:solidFill>
                  <a:schemeClr val="bg1"/>
                </a:solidFill>
              </a:rPr>
            </a:br>
            <a:r>
              <a:rPr sz="2500" dirty="0" smtClean="0">
                <a:solidFill>
                  <a:schemeClr val="bg1"/>
                </a:solidFill>
              </a:rPr>
              <a:t>  Current </a:t>
            </a:r>
            <a:r>
              <a:rPr lang="en-US" sz="2500" dirty="0" smtClean="0">
                <a:solidFill>
                  <a:schemeClr val="bg1"/>
                </a:solidFill>
              </a:rPr>
              <a:t>dollars</a:t>
            </a:r>
            <a:endParaRPr sz="2500" dirty="0" smtClean="0">
              <a:solidFill>
                <a:schemeClr val="bg1"/>
              </a:solidFill>
            </a:endParaRPr>
          </a:p>
        </p:txBody>
      </p:sp>
      <p:pic>
        <p:nvPicPr>
          <p:cNvPr id="6" name="Picture 5" descr="changes in giving by type, current, 2011 data-01.jpg"/>
          <p:cNvPicPr>
            <a:picLocks noChangeAspect="1"/>
          </p:cNvPicPr>
          <p:nvPr/>
        </p:nvPicPr>
        <p:blipFill>
          <a:blip r:embed="rId3" cstate="screen"/>
          <a:stretch>
            <a:fillRect/>
          </a:stretch>
        </p:blipFill>
        <p:spPr>
          <a:xfrm>
            <a:off x="1797918" y="1313714"/>
            <a:ext cx="5577241" cy="5191823"/>
          </a:xfrm>
          <a:prstGeom prst="rect">
            <a:avLst/>
          </a:prstGeom>
        </p:spPr>
      </p:pic>
      <p:pic>
        <p:nvPicPr>
          <p:cNvPr id="5" name="Picture 4" descr="C:\Users\eleanor\AppData\Local\Microsoft\Windows\Temporary Internet Files\Content.Outlook\J4PYAPTM\ah-logo86+0+7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643" y="6275250"/>
            <a:ext cx="2915285" cy="548640"/>
          </a:xfrm>
          <a:prstGeom prst="rect">
            <a:avLst/>
          </a:prstGeom>
          <a:noFill/>
          <a:ln>
            <a:noFill/>
          </a:ln>
        </p:spPr>
      </p:pic>
      <p:sp>
        <p:nvSpPr>
          <p:cNvPr id="7" name="Rectangle 23"/>
          <p:cNvSpPr txBox="1">
            <a:spLocks noChangeArrowheads="1"/>
          </p:cNvSpPr>
          <p:nvPr/>
        </p:nvSpPr>
        <p:spPr bwMode="auto">
          <a:xfrm>
            <a:off x="109538" y="6548107"/>
            <a:ext cx="31988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solidFill>
                  <a:srgbClr val="56004E"/>
                </a:solidFill>
                <a:latin typeface="Arial Narrow" pitchFamily="34" charset="0"/>
              </a:rPr>
              <a:t>Source: </a:t>
            </a:r>
            <a:r>
              <a:rPr lang="en-US" sz="1200" i="1" dirty="0">
                <a:solidFill>
                  <a:srgbClr val="56004E"/>
                </a:solidFill>
                <a:latin typeface="Arial Narrow" pitchFamily="34" charset="0"/>
              </a:rPr>
              <a:t>Giving USA Foundation</a:t>
            </a:r>
            <a:r>
              <a:rPr lang="en-US" sz="1200" dirty="0">
                <a:solidFill>
                  <a:srgbClr val="56004E"/>
                </a:solidFill>
                <a:latin typeface="Arial Narrow" pitchFamily="34" charset="0"/>
              </a:rPr>
              <a:t>™/</a:t>
            </a:r>
            <a:r>
              <a:rPr lang="en-US" sz="1200" b="1" dirty="0">
                <a:solidFill>
                  <a:srgbClr val="56004E"/>
                </a:solidFill>
                <a:latin typeface="Arial Narrow" pitchFamily="34" charset="0"/>
              </a:rPr>
              <a:t>GIVING USA </a:t>
            </a:r>
            <a:r>
              <a:rPr lang="en-US" sz="1200" b="1" dirty="0" smtClean="0">
                <a:solidFill>
                  <a:srgbClr val="56004E"/>
                </a:solidFill>
                <a:latin typeface="Arial Narrow" pitchFamily="34" charset="0"/>
              </a:rPr>
              <a:t>2012</a:t>
            </a:r>
            <a:endParaRPr lang="en-US" sz="1200" b="1" dirty="0">
              <a:solidFill>
                <a:srgbClr val="56004E"/>
              </a:solidFill>
              <a:latin typeface="Arial Narrow" pitchFamily="34" charset="0"/>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1052"/>
          <p:cNvSpPr>
            <a:spLocks noGrp="1" noChangeArrowheads="1"/>
          </p:cNvSpPr>
          <p:nvPr>
            <p:ph type="title"/>
          </p:nvPr>
        </p:nvSpPr>
        <p:spPr>
          <a:xfrm>
            <a:off x="0" y="259392"/>
            <a:ext cx="9144000" cy="996696"/>
          </a:xfrm>
          <a:solidFill>
            <a:srgbClr val="56004E"/>
          </a:solidFill>
        </p:spPr>
        <p:txBody>
          <a:bodyPr/>
          <a:lstStyle/>
          <a:p>
            <a:r>
              <a:rPr dirty="0" smtClean="0">
                <a:solidFill>
                  <a:schemeClr val="bg1"/>
                </a:solidFill>
              </a:rPr>
              <a:t>  Total giving, 1971–2011</a:t>
            </a:r>
          </a:p>
        </p:txBody>
      </p:sp>
      <p:pic>
        <p:nvPicPr>
          <p:cNvPr id="5" name="Picture 4" descr="Total Giving, 1971-2011-01.jpg"/>
          <p:cNvPicPr>
            <a:picLocks noChangeAspect="1"/>
          </p:cNvPicPr>
          <p:nvPr/>
        </p:nvPicPr>
        <p:blipFill>
          <a:blip r:embed="rId3" cstate="screen"/>
          <a:stretch>
            <a:fillRect/>
          </a:stretch>
        </p:blipFill>
        <p:spPr>
          <a:xfrm>
            <a:off x="1140177" y="1346576"/>
            <a:ext cx="7010588" cy="5074064"/>
          </a:xfrm>
          <a:prstGeom prst="rect">
            <a:avLst/>
          </a:prstGeom>
        </p:spPr>
      </p:pic>
      <p:pic>
        <p:nvPicPr>
          <p:cNvPr id="4" name="Picture 3" descr="C:\Users\eleanor\AppData\Local\Microsoft\Windows\Temporary Internet Files\Content.Outlook\J4PYAPTM\ah-logo86+0+7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643" y="6275250"/>
            <a:ext cx="2915285" cy="548640"/>
          </a:xfrm>
          <a:prstGeom prst="rect">
            <a:avLst/>
          </a:prstGeom>
          <a:noFill/>
          <a:ln>
            <a:noFill/>
          </a:ln>
        </p:spPr>
      </p:pic>
      <p:sp>
        <p:nvSpPr>
          <p:cNvPr id="6" name="Rectangle 23"/>
          <p:cNvSpPr txBox="1">
            <a:spLocks noChangeArrowheads="1"/>
          </p:cNvSpPr>
          <p:nvPr/>
        </p:nvSpPr>
        <p:spPr bwMode="auto">
          <a:xfrm>
            <a:off x="109538" y="6548107"/>
            <a:ext cx="31988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solidFill>
                  <a:srgbClr val="56004E"/>
                </a:solidFill>
                <a:latin typeface="Arial Narrow" pitchFamily="34" charset="0"/>
              </a:rPr>
              <a:t>Source: </a:t>
            </a:r>
            <a:r>
              <a:rPr lang="en-US" sz="1200" i="1" dirty="0">
                <a:solidFill>
                  <a:srgbClr val="56004E"/>
                </a:solidFill>
                <a:latin typeface="Arial Narrow" pitchFamily="34" charset="0"/>
              </a:rPr>
              <a:t>Giving USA Foundation</a:t>
            </a:r>
            <a:r>
              <a:rPr lang="en-US" sz="1200" dirty="0">
                <a:solidFill>
                  <a:srgbClr val="56004E"/>
                </a:solidFill>
                <a:latin typeface="Arial Narrow" pitchFamily="34" charset="0"/>
              </a:rPr>
              <a:t>™/</a:t>
            </a:r>
            <a:r>
              <a:rPr lang="en-US" sz="1200" b="1" dirty="0">
                <a:solidFill>
                  <a:srgbClr val="56004E"/>
                </a:solidFill>
                <a:latin typeface="Arial Narrow" pitchFamily="34" charset="0"/>
              </a:rPr>
              <a:t>GIVING USA </a:t>
            </a:r>
            <a:r>
              <a:rPr lang="en-US" sz="1200" b="1" dirty="0" smtClean="0">
                <a:solidFill>
                  <a:srgbClr val="56004E"/>
                </a:solidFill>
                <a:latin typeface="Arial Narrow" pitchFamily="34" charset="0"/>
              </a:rPr>
              <a:t>2012</a:t>
            </a:r>
            <a:endParaRPr lang="en-US" sz="1200" b="1" dirty="0">
              <a:solidFill>
                <a:srgbClr val="56004E"/>
              </a:solidFill>
              <a:latin typeface="Arial Narrow" pitchFamily="34" charset="0"/>
            </a:endParaRPr>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0"/>
          <p:cNvSpPr>
            <a:spLocks noGrp="1" noChangeArrowheads="1"/>
          </p:cNvSpPr>
          <p:nvPr>
            <p:ph type="title"/>
          </p:nvPr>
        </p:nvSpPr>
        <p:spPr>
          <a:xfrm>
            <a:off x="0" y="262006"/>
            <a:ext cx="9144000" cy="996696"/>
          </a:xfrm>
          <a:solidFill>
            <a:srgbClr val="56004E"/>
          </a:solidFill>
        </p:spPr>
        <p:txBody>
          <a:bodyPr/>
          <a:lstStyle/>
          <a:p>
            <a:r>
              <a:rPr dirty="0" smtClean="0">
                <a:solidFill>
                  <a:schemeClr val="bg1"/>
                </a:solidFill>
              </a:rPr>
              <a:t>  Giving by foundations, 1971–2011</a:t>
            </a:r>
          </a:p>
        </p:txBody>
      </p:sp>
      <p:pic>
        <p:nvPicPr>
          <p:cNvPr id="5" name="Picture 4" descr="Giving by Foundations, 1971-2011-01.jpg"/>
          <p:cNvPicPr>
            <a:picLocks noChangeAspect="1"/>
          </p:cNvPicPr>
          <p:nvPr/>
        </p:nvPicPr>
        <p:blipFill>
          <a:blip r:embed="rId3" cstate="screen"/>
          <a:stretch>
            <a:fillRect/>
          </a:stretch>
        </p:blipFill>
        <p:spPr>
          <a:xfrm>
            <a:off x="1603867" y="1280675"/>
            <a:ext cx="5989792" cy="5166096"/>
          </a:xfrm>
          <a:prstGeom prst="rect">
            <a:avLst/>
          </a:prstGeom>
        </p:spPr>
      </p:pic>
      <p:pic>
        <p:nvPicPr>
          <p:cNvPr id="4" name="Picture 3" descr="C:\Users\eleanor\AppData\Local\Microsoft\Windows\Temporary Internet Files\Content.Outlook\J4PYAPTM\ah-logo86+0+7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643" y="6275250"/>
            <a:ext cx="2915285" cy="548640"/>
          </a:xfrm>
          <a:prstGeom prst="rect">
            <a:avLst/>
          </a:prstGeom>
          <a:noFill/>
          <a:ln>
            <a:noFill/>
          </a:ln>
        </p:spPr>
      </p:pic>
      <p:sp>
        <p:nvSpPr>
          <p:cNvPr id="6" name="Rectangle 23"/>
          <p:cNvSpPr txBox="1">
            <a:spLocks noChangeArrowheads="1"/>
          </p:cNvSpPr>
          <p:nvPr/>
        </p:nvSpPr>
        <p:spPr bwMode="auto">
          <a:xfrm>
            <a:off x="109538" y="6548107"/>
            <a:ext cx="31988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dirty="0">
                <a:solidFill>
                  <a:srgbClr val="56004E"/>
                </a:solidFill>
                <a:latin typeface="Arial Narrow" pitchFamily="34" charset="0"/>
              </a:rPr>
              <a:t>Source: </a:t>
            </a:r>
            <a:r>
              <a:rPr lang="en-US" sz="1200" i="1" dirty="0">
                <a:solidFill>
                  <a:srgbClr val="56004E"/>
                </a:solidFill>
                <a:latin typeface="Arial Narrow" pitchFamily="34" charset="0"/>
              </a:rPr>
              <a:t>Giving USA Foundation</a:t>
            </a:r>
            <a:r>
              <a:rPr lang="en-US" sz="1200" dirty="0">
                <a:solidFill>
                  <a:srgbClr val="56004E"/>
                </a:solidFill>
                <a:latin typeface="Arial Narrow" pitchFamily="34" charset="0"/>
              </a:rPr>
              <a:t>™/</a:t>
            </a:r>
            <a:r>
              <a:rPr lang="en-US" sz="1200" b="1" dirty="0">
                <a:solidFill>
                  <a:srgbClr val="56004E"/>
                </a:solidFill>
                <a:latin typeface="Arial Narrow" pitchFamily="34" charset="0"/>
              </a:rPr>
              <a:t>GIVING USA </a:t>
            </a:r>
            <a:r>
              <a:rPr lang="en-US" sz="1200" b="1" dirty="0" smtClean="0">
                <a:solidFill>
                  <a:srgbClr val="56004E"/>
                </a:solidFill>
                <a:latin typeface="Arial Narrow" pitchFamily="34" charset="0"/>
              </a:rPr>
              <a:t>2012</a:t>
            </a:r>
            <a:endParaRPr lang="en-US" sz="1200" b="1" dirty="0">
              <a:solidFill>
                <a:srgbClr val="56004E"/>
              </a:solidFill>
              <a:latin typeface="Arial Narrow" pitchFamily="34" charset="0"/>
            </a:endParaRPr>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Giving USA 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iving USA 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Giving USA 2009</Template>
  <TotalTime>13731</TotalTime>
  <Pages>8</Pages>
  <Words>4351</Words>
  <Application>Microsoft Office PowerPoint</Application>
  <PresentationFormat>On-screen Show (4:3)</PresentationFormat>
  <Paragraphs>256</Paragraphs>
  <Slides>23</Slides>
  <Notes>19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27" baseType="lpstr">
      <vt:lpstr>Giving USA 2009</vt:lpstr>
      <vt:lpstr>Custom Design</vt:lpstr>
      <vt:lpstr>1_Giving USA 2009</vt:lpstr>
      <vt:lpstr>Chart</vt:lpstr>
      <vt:lpstr>PowerPoint Presentation</vt:lpstr>
      <vt:lpstr>Over View:  The FACTS</vt:lpstr>
      <vt:lpstr>PowerPoint Presentation</vt:lpstr>
      <vt:lpstr>PowerPoint Presentation</vt:lpstr>
      <vt:lpstr>  2011 charitable giving    Total = $298.42 billion</vt:lpstr>
      <vt:lpstr>  Types of recipients of contributions, 2011    Total = $298.42 billion</vt:lpstr>
      <vt:lpstr>  Changes in giving by recipient organization, 2009–2011    Current dollars</vt:lpstr>
      <vt:lpstr>  Total giving, 1971–2011</vt:lpstr>
      <vt:lpstr>  Giving by foundations, 1971–2011</vt:lpstr>
      <vt:lpstr>  Giving by corporations, 1971–2011</vt:lpstr>
      <vt:lpstr>  Total giving by source in five-year spans,    1972–2011 (in inflation-adjusted dollars)</vt:lpstr>
      <vt:lpstr>  Total giving as a percentage of Gross Domestic Product, 1971–   2011(adjusted for inflation)</vt:lpstr>
      <vt:lpstr>  Total charitable giving graphed with the Standard &amp; Poor's   500 Index, 1971-2011 (adjusted for inflation)</vt:lpstr>
      <vt:lpstr>  Individual giving as a share of disposable personal      income, 1971–2011</vt:lpstr>
      <vt:lpstr>  Giving to foundations, 1971–2011</vt:lpstr>
      <vt:lpstr>  Giving to arts, culture, and humanities, 1971–2011</vt:lpstr>
      <vt:lpstr>   Total giving by type of recipient in five-year spans, 1972–2011</vt:lpstr>
      <vt:lpstr>  Giving USA 2012 Executive Summary</vt:lpstr>
      <vt:lpstr>Ariley –Norton: “Building a Better America” </vt:lpstr>
      <vt:lpstr>TrendsWatch 2013: Center for the Future of Museum</vt:lpstr>
      <vt:lpstr>15,123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USA 2001</dc:title>
  <dc:creator>Melissa Brown</dc:creator>
  <cp:lastModifiedBy>jim</cp:lastModifiedBy>
  <cp:revision>3111</cp:revision>
  <cp:lastPrinted>2012-06-18T17:37:24Z</cp:lastPrinted>
  <dcterms:created xsi:type="dcterms:W3CDTF">2012-06-13T04:18:45Z</dcterms:created>
  <dcterms:modified xsi:type="dcterms:W3CDTF">2013-05-09T17:10:25Z</dcterms:modified>
</cp:coreProperties>
</file>