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4" r:id="rId1"/>
  </p:sldMasterIdLst>
  <p:notesMasterIdLst>
    <p:notesMasterId r:id="rId30"/>
  </p:notesMasterIdLst>
  <p:handoutMasterIdLst>
    <p:handoutMasterId r:id="rId31"/>
  </p:handoutMasterIdLst>
  <p:sldIdLst>
    <p:sldId id="288" r:id="rId2"/>
    <p:sldId id="296" r:id="rId3"/>
    <p:sldId id="298" r:id="rId4"/>
    <p:sldId id="334" r:id="rId5"/>
    <p:sldId id="336" r:id="rId6"/>
    <p:sldId id="335" r:id="rId7"/>
    <p:sldId id="361" r:id="rId8"/>
    <p:sldId id="359" r:id="rId9"/>
    <p:sldId id="360" r:id="rId10"/>
    <p:sldId id="300" r:id="rId11"/>
    <p:sldId id="404" r:id="rId12"/>
    <p:sldId id="435" r:id="rId13"/>
    <p:sldId id="434" r:id="rId14"/>
    <p:sldId id="436" r:id="rId15"/>
    <p:sldId id="406" r:id="rId16"/>
    <p:sldId id="441" r:id="rId17"/>
    <p:sldId id="442" r:id="rId18"/>
    <p:sldId id="440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</p:sldIdLst>
  <p:sldSz cx="10160000" cy="76200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avery" initials="La" lastIdx="13" clrIdx="0"/>
  <p:cmAuthor id="1" name="Devin T. Mathias" initials="DTM" lastIdx="33" clrIdx="1"/>
  <p:cmAuthor id="2" name="Lynne Heinrich" initials="LH" lastIdx="4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7EC352"/>
    <a:srgbClr val="0072CE"/>
    <a:srgbClr val="E75328"/>
    <a:srgbClr val="006078"/>
    <a:srgbClr val="41734D"/>
    <a:srgbClr val="A59C94"/>
    <a:srgbClr val="6B5C4F"/>
    <a:srgbClr val="6E6259"/>
    <a:srgbClr val="522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 snapToGrid="0">
      <p:cViewPr varScale="1">
        <p:scale>
          <a:sx n="63" d="100"/>
          <a:sy n="63" d="100"/>
        </p:scale>
        <p:origin x="-1398" y="-96"/>
      </p:cViewPr>
      <p:guideLst>
        <p:guide orient="horz" pos="2400"/>
        <p:guide pos="3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24"/>
    </p:cViewPr>
  </p:sorterViewPr>
  <p:notesViewPr>
    <p:cSldViewPr snapToGrid="0">
      <p:cViewPr varScale="1">
        <p:scale>
          <a:sx n="67" d="100"/>
          <a:sy n="67" d="100"/>
        </p:scale>
        <p:origin x="-2784" y="-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D24417-B51C-4826-8C8C-EA46018A71B6}" type="datetime1">
              <a:rPr lang="en-US"/>
              <a:pPr>
                <a:defRPr/>
              </a:pPr>
              <a:t>5/9/2013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525109F-B756-4024-806A-5CD1FA8CC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24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12D2FD-2963-4739-A2C9-2CE2DC902574}" type="datetime1">
              <a:rPr lang="en-US"/>
              <a:pPr>
                <a:defRPr/>
              </a:pPr>
              <a:t>5/9/2013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54AA076-561C-44A6-A5B6-4CD679F5D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36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1925" y="184150"/>
            <a:ext cx="9288463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/>
          <a:stretch>
            <a:fillRect/>
          </a:stretch>
        </p:blipFill>
        <p:spPr bwMode="auto">
          <a:xfrm>
            <a:off x="0" y="4227513"/>
            <a:ext cx="101600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-84138"/>
            <a:ext cx="758825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3238" y="185738"/>
            <a:ext cx="2555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sz="1100">
                <a:latin typeface="Garamond" pitchFamily="18" charset="0"/>
              </a:rPr>
              <a:t>800.526.9005   |   www.martsandlundy.com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8334" y="1682575"/>
            <a:ext cx="7013222" cy="1633537"/>
          </a:xfrm>
          <a:prstGeom prst="rect">
            <a:avLst/>
          </a:prstGeom>
        </p:spPr>
        <p:txBody>
          <a:bodyPr/>
          <a:lstStyle>
            <a:lvl1pPr algn="l" rtl="0">
              <a:spcAft>
                <a:spcPts val="0"/>
              </a:spcAft>
              <a:defRPr lang="en-US" sz="4800" b="0" i="0" u="none" strike="noStrike" baseline="0" smtClean="0">
                <a:solidFill>
                  <a:srgbClr val="330000"/>
                </a:solidFill>
                <a:latin typeface="Garamond"/>
                <a:cs typeface="Garamond"/>
              </a:defRPr>
            </a:lvl1pPr>
          </a:lstStyle>
          <a:p>
            <a:r>
              <a:rPr lang="en-US" dirty="0" smtClean="0"/>
              <a:t>Click to edit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96278" y="4342737"/>
            <a:ext cx="4663722" cy="1163395"/>
          </a:xfrm>
          <a:prstGeom prst="rect">
            <a:avLst/>
          </a:prstGeom>
          <a:solidFill>
            <a:srgbClr val="7EC352"/>
          </a:solidFill>
        </p:spPr>
        <p:txBody>
          <a:bodyPr lIns="182880" tIns="182880" bIns="91440" anchor="ctr" anchorCtr="0">
            <a:spAutoFit/>
          </a:bodyPr>
          <a:lstStyle>
            <a:lvl1pPr marL="0" indent="0" algn="l">
              <a:lnSpc>
                <a:spcPct val="120000"/>
              </a:lnSpc>
              <a:buNone/>
              <a:defRPr sz="1200" b="0" i="0" u="none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DATE</a:t>
            </a:r>
          </a:p>
          <a:p>
            <a:endParaRPr lang="en-US" dirty="0" smtClean="0"/>
          </a:p>
          <a:p>
            <a:r>
              <a:rPr lang="en-US" dirty="0" smtClean="0"/>
              <a:t>Consultant Name</a:t>
            </a:r>
          </a:p>
          <a:p>
            <a:r>
              <a:rPr lang="en-US" dirty="0" smtClean="0"/>
              <a:t>Title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61925" y="184150"/>
            <a:ext cx="9288463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/>
          <a:stretch>
            <a:fillRect/>
          </a:stretch>
        </p:blipFill>
        <p:spPr bwMode="auto">
          <a:xfrm>
            <a:off x="0" y="4227513"/>
            <a:ext cx="101600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38" y="-84138"/>
            <a:ext cx="758825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6853238" y="185738"/>
            <a:ext cx="2555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de-DE" sz="1100" dirty="0">
                <a:latin typeface="Garamond" pitchFamily="18" charset="0"/>
              </a:rPr>
              <a:t>800.526.9005   |   www.martsandlundy.com</a:t>
            </a:r>
          </a:p>
        </p:txBody>
      </p:sp>
    </p:spTree>
    <p:extLst>
      <p:ext uri="{BB962C8B-B14F-4D97-AF65-F5344CB8AC3E}">
        <p14:creationId xmlns:p14="http://schemas.microsoft.com/office/powerpoint/2010/main" val="27958250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016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016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34975" y="184150"/>
            <a:ext cx="9290050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98562" y="2726531"/>
            <a:ext cx="7982547" cy="88503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20000"/>
              </a:lnSpc>
              <a:tabLst>
                <a:tab pos="292100" algn="l"/>
                <a:tab pos="4127500" algn="l"/>
              </a:tabLst>
              <a:defRPr sz="3200" b="1" i="0">
                <a:solidFill>
                  <a:schemeClr val="bg1"/>
                </a:solidFill>
                <a:latin typeface="Garamond"/>
                <a:cs typeface="Garamond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section break text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34975" y="184150"/>
            <a:ext cx="9290050" cy="812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678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66057" y="358238"/>
            <a:ext cx="9027886" cy="923109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0072C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725488" y="1200150"/>
            <a:ext cx="8709025" cy="55689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marL="914400" indent="-457200" algn="l">
              <a:buFont typeface="Arial" pitchFamily="34" charset="0"/>
              <a:buChar char="•"/>
              <a:defRPr/>
            </a:lvl2pPr>
            <a:lvl3pPr marL="1371600" indent="-457200" algn="l">
              <a:buSzPct val="75000"/>
              <a:buFont typeface="Courier New" pitchFamily="49" charset="0"/>
              <a:buChar char="o"/>
              <a:defRPr/>
            </a:lvl3pPr>
            <a:lvl4pPr marL="1828800" indent="-457200" algn="l">
              <a:buSzPct val="75000"/>
              <a:buFont typeface="Wingdings" pitchFamily="2" charset="2"/>
              <a:buChar char="§"/>
              <a:defRPr/>
            </a:lvl4pPr>
            <a:lvl5pPr marL="2286000" indent="-457200" algn="l">
              <a:buSzPct val="75000"/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copy and bulleted list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 bwMode="auto">
          <a:xfrm>
            <a:off x="9642764" y="0"/>
            <a:ext cx="517236" cy="76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6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68" y="56190"/>
            <a:ext cx="1298242" cy="4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922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r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66057" y="358238"/>
            <a:ext cx="9027886" cy="923109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0072C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/>
          </p:nvPr>
        </p:nvSpPr>
        <p:spPr>
          <a:xfrm>
            <a:off x="819397" y="1222375"/>
            <a:ext cx="8515103" cy="549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 bwMode="auto">
          <a:xfrm>
            <a:off x="9642764" y="0"/>
            <a:ext cx="517236" cy="76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938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523761" y="7051851"/>
            <a:ext cx="165734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de-DE" sz="1000" dirty="0" smtClean="0">
                <a:latin typeface="Garamond" charset="0"/>
              </a:rPr>
              <a:t>Proprietary &amp; Confidential   </a:t>
            </a:r>
            <a:endParaRPr lang="en-US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6923671"/>
            <a:ext cx="2005715" cy="470476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725488" y="6923671"/>
            <a:ext cx="8709025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 bwMode="auto">
          <a:xfrm>
            <a:off x="9642764" y="0"/>
            <a:ext cx="517236" cy="762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66057" y="358238"/>
            <a:ext cx="9027886" cy="923109"/>
          </a:xfrm>
          <a:prstGeom prst="rect">
            <a:avLst/>
          </a:prstGeom>
        </p:spPr>
        <p:txBody>
          <a:bodyPr/>
          <a:lstStyle>
            <a:lvl1pPr algn="l">
              <a:defRPr sz="3800" b="1">
                <a:solidFill>
                  <a:srgbClr val="0072CE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926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6"/>
          <p:cNvSpPr txBox="1">
            <a:spLocks/>
          </p:cNvSpPr>
          <p:nvPr/>
        </p:nvSpPr>
        <p:spPr>
          <a:xfrm>
            <a:off x="8905072" y="7056438"/>
            <a:ext cx="595312" cy="41275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r">
              <a:defRPr/>
            </a:pPr>
            <a:fld id="{2D10C2D0-F415-443C-AA8A-A7F166A4B4B7}" type="slidenum">
              <a:rPr lang="en-US" sz="1000" smtClean="0">
                <a:solidFill>
                  <a:schemeClr val="tx1"/>
                </a:solidFill>
                <a:latin typeface="65 Helvetica Medium" charset="0"/>
                <a:ea typeface="MS PGothic" pitchFamily="34" charset="-128"/>
              </a:rPr>
              <a:pPr algn="r">
                <a:defRPr/>
              </a:pPr>
              <a:t>‹#›</a:t>
            </a:fld>
            <a:endParaRPr lang="en-US" sz="1000" dirty="0" smtClean="0">
              <a:solidFill>
                <a:schemeClr val="tx1"/>
              </a:solidFill>
              <a:latin typeface="65 Helvetica Medium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MS PGothic" pitchFamily="34" charset="-128"/>
          <a:cs typeface="ＭＳ Ｐゴシック" charset="0"/>
          <a:sym typeface="Gill Sans" pitchFamily="-8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  <a:sym typeface="Gill Sans" pitchFamily="-8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  <a:sym typeface="Gill Sans" pitchFamily="-8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  <a:sym typeface="Gill Sans" pitchFamily="-8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aramond" charset="0"/>
          <a:ea typeface="MS PGothic" pitchFamily="34" charset="-128"/>
          <a:cs typeface="ＭＳ Ｐゴシック" charset="0"/>
          <a:sym typeface="Gill Sans" pitchFamily="-8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  <a:sym typeface="Gill Sans" pitchFamily="-84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Gill Sans" pitchFamily="-84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Gill Sans" pitchFamily="-84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Gill Sans" pitchFamily="-84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itchFamily="34" charset="-128"/>
          <a:cs typeface="+mn-cs"/>
          <a:sym typeface="Gill Sans" pitchFamily="-8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334" y="1149175"/>
            <a:ext cx="7013222" cy="1633537"/>
          </a:xfrm>
        </p:spPr>
        <p:txBody>
          <a:bodyPr/>
          <a:lstStyle/>
          <a:p>
            <a:r>
              <a:rPr lang="en-US" dirty="0" smtClean="0"/>
              <a:t>AMDA Salary, Training, Bonus &amp; Retention Survey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i="1" dirty="0" smtClean="0"/>
              <a:t>A Presentation At AMDA 2013 Chicago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038" y="4600582"/>
            <a:ext cx="4663722" cy="2049792"/>
          </a:xfrm>
          <a:solidFill>
            <a:srgbClr val="F7941E"/>
          </a:solidFill>
        </p:spPr>
        <p:txBody>
          <a:bodyPr/>
          <a:lstStyle/>
          <a:p>
            <a:r>
              <a:rPr lang="en-US" b="1" dirty="0"/>
              <a:t>Lynne LaMarca </a:t>
            </a:r>
            <a:r>
              <a:rPr lang="en-US" b="1" dirty="0" smtClean="0"/>
              <a:t>Heinrich  </a:t>
            </a:r>
            <a:r>
              <a:rPr lang="en-US" dirty="0" smtClean="0"/>
              <a:t>|  Senior </a:t>
            </a:r>
            <a:r>
              <a:rPr lang="en-US" dirty="0"/>
              <a:t>Consultant &amp; Principal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Penny Hunt </a:t>
            </a:r>
            <a:r>
              <a:rPr lang="en-US" dirty="0" smtClean="0"/>
              <a:t>|  </a:t>
            </a:r>
            <a:r>
              <a:rPr lang="en-US" dirty="0"/>
              <a:t>Senior </a:t>
            </a:r>
            <a:r>
              <a:rPr lang="en-US" dirty="0" smtClean="0"/>
              <a:t>Consultant</a:t>
            </a:r>
          </a:p>
          <a:p>
            <a:endParaRPr lang="en-US" dirty="0"/>
          </a:p>
          <a:p>
            <a:r>
              <a:rPr lang="en-US" b="1" dirty="0" smtClean="0"/>
              <a:t>Devin </a:t>
            </a:r>
            <a:r>
              <a:rPr lang="en-US" b="1" dirty="0" err="1" smtClean="0"/>
              <a:t>Matias</a:t>
            </a:r>
            <a:r>
              <a:rPr lang="en-US" b="1" dirty="0" smtClean="0"/>
              <a:t> </a:t>
            </a:r>
            <a:r>
              <a:rPr lang="en-US" dirty="0" smtClean="0"/>
              <a:t>|  Consultant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May </a:t>
            </a:r>
            <a:r>
              <a:rPr lang="en-US" dirty="0"/>
              <a:t>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5122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57007"/>
            <a:ext cx="15716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469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98562" y="2726531"/>
            <a:ext cx="8961438" cy="885032"/>
          </a:xfrm>
        </p:spPr>
        <p:txBody>
          <a:bodyPr/>
          <a:lstStyle/>
          <a:p>
            <a:r>
              <a:rPr lang="en-US" dirty="0" smtClean="0"/>
              <a:t>Salary Comparisons: Chief Development Officers</a:t>
            </a:r>
            <a:endParaRPr lang="en-US" dirty="0"/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57007"/>
            <a:ext cx="15716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6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Advancement vs. Development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3" y="1102257"/>
            <a:ext cx="7390179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12364" y="1478280"/>
            <a:ext cx="20869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2200" dirty="0">
                <a:latin typeface="+mn-lt"/>
              </a:rPr>
              <a:t>Average drop-off from top salary to second-highest: 	</a:t>
            </a:r>
            <a:r>
              <a:rPr lang="en-US" sz="2200" i="1" dirty="0">
                <a:latin typeface="+mn-lt"/>
              </a:rPr>
              <a:t>40%</a:t>
            </a:r>
          </a:p>
          <a:p>
            <a:pPr marL="0" indent="0"/>
            <a:endParaRPr lang="en-US" sz="2200" dirty="0">
              <a:latin typeface="+mn-lt"/>
            </a:endParaRPr>
          </a:p>
          <a:p>
            <a:pPr marL="0" indent="0"/>
            <a:r>
              <a:rPr lang="en-US" sz="2200" dirty="0">
                <a:latin typeface="+mn-lt"/>
              </a:rPr>
              <a:t>Average drop-off from top salary to third-highest: 	</a:t>
            </a:r>
            <a:r>
              <a:rPr lang="en-US" sz="2200" i="1" dirty="0">
                <a:latin typeface="+mn-lt"/>
              </a:rPr>
              <a:t>55%</a:t>
            </a:r>
          </a:p>
          <a:p>
            <a:endParaRPr lang="en-US" sz="2200" dirty="0">
              <a:latin typeface="+mn-lt"/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6675120" y="1295400"/>
            <a:ext cx="1432560" cy="4526280"/>
          </a:xfrm>
          <a:prstGeom prst="rightBrace">
            <a:avLst>
              <a:gd name="adj1" fmla="val 8333"/>
              <a:gd name="adj2" fmla="val 51684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7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9" y="1528009"/>
            <a:ext cx="7169883" cy="464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Salaries by Museum Revenue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67058" y="1618946"/>
            <a:ext cx="229147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Range</a:t>
            </a:r>
          </a:p>
          <a:p>
            <a:pPr algn="r"/>
            <a:endParaRPr lang="en-US" sz="2800" b="1" dirty="0" smtClean="0">
              <a:solidFill>
                <a:srgbClr val="7EC352"/>
              </a:solidFill>
            </a:endParaRPr>
          </a:p>
          <a:p>
            <a:pPr algn="r"/>
            <a:r>
              <a:rPr lang="en-US" sz="1600" b="1" dirty="0" smtClean="0">
                <a:solidFill>
                  <a:srgbClr val="7EC352"/>
                </a:solidFill>
              </a:rPr>
              <a:t>$197,000 - $320,000</a:t>
            </a:r>
          </a:p>
          <a:p>
            <a:pPr algn="r"/>
            <a:endParaRPr lang="en-US" sz="2400" b="1" dirty="0">
              <a:solidFill>
                <a:srgbClr val="7EC352"/>
              </a:solidFill>
            </a:endParaRPr>
          </a:p>
          <a:p>
            <a:pPr algn="r"/>
            <a:r>
              <a:rPr lang="en-US" sz="1600" b="1" dirty="0" smtClean="0">
                <a:solidFill>
                  <a:srgbClr val="F7941E"/>
                </a:solidFill>
              </a:rPr>
              <a:t>$114,785 - $291,404</a:t>
            </a:r>
          </a:p>
          <a:p>
            <a:pPr algn="r"/>
            <a:endParaRPr lang="en-US" sz="2800" b="1" dirty="0" smtClean="0">
              <a:solidFill>
                <a:srgbClr val="7EC352"/>
              </a:solidFill>
            </a:endParaRPr>
          </a:p>
          <a:p>
            <a:pPr algn="r"/>
            <a:r>
              <a:rPr lang="en-US" sz="1600" b="1" dirty="0" smtClean="0">
                <a:solidFill>
                  <a:schemeClr val="tx1"/>
                </a:solidFill>
              </a:rPr>
              <a:t>$128,750 - $180,000</a:t>
            </a:r>
            <a:endParaRPr lang="en-US" sz="1600" b="1" dirty="0">
              <a:solidFill>
                <a:schemeClr val="tx1"/>
              </a:solidFill>
            </a:endParaRPr>
          </a:p>
          <a:p>
            <a:pPr algn="r"/>
            <a:endParaRPr lang="en-US" sz="2800" b="1" dirty="0">
              <a:solidFill>
                <a:srgbClr val="7EC352"/>
              </a:solidFill>
            </a:endParaRPr>
          </a:p>
          <a:p>
            <a:pPr algn="r"/>
            <a:r>
              <a:rPr lang="en-US" sz="1600" b="1" dirty="0" smtClean="0">
                <a:solidFill>
                  <a:srgbClr val="41734D"/>
                </a:solidFill>
              </a:rPr>
              <a:t>$63,000 - $162,000</a:t>
            </a:r>
            <a:endParaRPr lang="en-US" sz="1600" b="1" dirty="0">
              <a:solidFill>
                <a:srgbClr val="41734D"/>
              </a:solidFill>
            </a:endParaRPr>
          </a:p>
          <a:p>
            <a:pPr algn="r"/>
            <a:endParaRPr lang="en-US" sz="2000" b="1" dirty="0">
              <a:solidFill>
                <a:srgbClr val="7EC352"/>
              </a:solidFill>
            </a:endParaRPr>
          </a:p>
          <a:p>
            <a:pPr algn="r"/>
            <a:r>
              <a:rPr lang="en-US" sz="1600" b="1" dirty="0" smtClean="0">
                <a:solidFill>
                  <a:srgbClr val="6B5C4F"/>
                </a:solidFill>
              </a:rPr>
              <a:t>$62,500 - $90,000</a:t>
            </a:r>
          </a:p>
          <a:p>
            <a:pPr algn="r"/>
            <a:endParaRPr lang="en-US" sz="1600" b="1" dirty="0">
              <a:solidFill>
                <a:srgbClr val="6B5C4F"/>
              </a:solidFill>
            </a:endParaRPr>
          </a:p>
          <a:p>
            <a:pPr algn="r"/>
            <a:endParaRPr lang="en-US" sz="1600" b="1" dirty="0" smtClean="0">
              <a:solidFill>
                <a:srgbClr val="6B5C4F"/>
              </a:solidFill>
            </a:endParaRPr>
          </a:p>
          <a:p>
            <a:pPr algn="r"/>
            <a:r>
              <a:rPr lang="en-US" sz="1600" b="1" dirty="0" smtClean="0">
                <a:solidFill>
                  <a:srgbClr val="E75328"/>
                </a:solidFill>
              </a:rPr>
              <a:t>$55,000 - $98,500</a:t>
            </a:r>
            <a:endParaRPr lang="en-US" sz="1600" b="1" dirty="0">
              <a:solidFill>
                <a:srgbClr val="7EC3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2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27444"/>
            <a:ext cx="9053321" cy="550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Salaries by Museum Type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10648" y="1371599"/>
            <a:ext cx="2057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Range</a:t>
            </a:r>
          </a:p>
          <a:p>
            <a:pPr algn="l"/>
            <a:endParaRPr lang="en-US" b="1" dirty="0"/>
          </a:p>
          <a:p>
            <a:pPr algn="r"/>
            <a:endParaRPr lang="en-US" sz="2000" b="1" dirty="0" smtClean="0"/>
          </a:p>
          <a:p>
            <a:pPr algn="r"/>
            <a:r>
              <a:rPr lang="en-US" sz="1600" b="1" dirty="0" smtClean="0">
                <a:solidFill>
                  <a:srgbClr val="7EC352"/>
                </a:solidFill>
              </a:rPr>
              <a:t>$62,500 </a:t>
            </a:r>
          </a:p>
          <a:p>
            <a:pPr algn="r"/>
            <a:r>
              <a:rPr lang="en-US" sz="1600" b="1" dirty="0" smtClean="0">
                <a:solidFill>
                  <a:srgbClr val="7EC352"/>
                </a:solidFill>
              </a:rPr>
              <a:t>- $320,000</a:t>
            </a:r>
          </a:p>
          <a:p>
            <a:pPr algn="r"/>
            <a:endParaRPr lang="en-US" sz="1600" b="1" dirty="0" smtClean="0">
              <a:solidFill>
                <a:srgbClr val="7EC352"/>
              </a:solidFill>
            </a:endParaRPr>
          </a:p>
          <a:p>
            <a:pPr algn="r"/>
            <a:endParaRPr lang="en-US" sz="1600" b="1" dirty="0">
              <a:solidFill>
                <a:srgbClr val="7EC352"/>
              </a:solidFill>
            </a:endParaRPr>
          </a:p>
          <a:p>
            <a:pPr algn="r"/>
            <a:endParaRPr lang="en-US" sz="1400" b="1" dirty="0" smtClean="0">
              <a:solidFill>
                <a:srgbClr val="7EC352"/>
              </a:solidFill>
            </a:endParaRPr>
          </a:p>
          <a:p>
            <a:pPr algn="r"/>
            <a:endParaRPr lang="en-US" sz="1400" b="1" dirty="0">
              <a:solidFill>
                <a:srgbClr val="7EC352"/>
              </a:solidFill>
            </a:endParaRPr>
          </a:p>
          <a:p>
            <a:pPr algn="r"/>
            <a:endParaRPr lang="en-US" sz="1600" b="1" dirty="0">
              <a:solidFill>
                <a:srgbClr val="0072CE"/>
              </a:solidFill>
            </a:endParaRPr>
          </a:p>
          <a:p>
            <a:pPr algn="r"/>
            <a:r>
              <a:rPr lang="en-US" sz="1600" b="1" dirty="0" smtClean="0">
                <a:solidFill>
                  <a:srgbClr val="0072CE"/>
                </a:solidFill>
              </a:rPr>
              <a:t>$55,000 - $291,404</a:t>
            </a:r>
            <a:endParaRPr lang="en-US" sz="1600" b="1" dirty="0">
              <a:solidFill>
                <a:srgbClr val="0072CE"/>
              </a:solidFill>
            </a:endParaRPr>
          </a:p>
          <a:p>
            <a:pPr algn="r"/>
            <a:endParaRPr lang="en-US" sz="1600" b="1" dirty="0" smtClean="0">
              <a:solidFill>
                <a:srgbClr val="7EC352"/>
              </a:solidFill>
            </a:endParaRPr>
          </a:p>
          <a:p>
            <a:pPr algn="r"/>
            <a:endParaRPr lang="en-US" sz="1600" b="1" dirty="0" smtClean="0">
              <a:solidFill>
                <a:srgbClr val="7EC352"/>
              </a:solidFill>
            </a:endParaRPr>
          </a:p>
          <a:p>
            <a:pPr algn="r"/>
            <a:endParaRPr lang="en-US" sz="1600" b="1" dirty="0">
              <a:solidFill>
                <a:srgbClr val="7EC352"/>
              </a:solidFill>
            </a:endParaRPr>
          </a:p>
          <a:p>
            <a:pPr algn="r"/>
            <a:endParaRPr lang="en-US" sz="1600" b="1" dirty="0" smtClean="0">
              <a:solidFill>
                <a:srgbClr val="7EC352"/>
              </a:solidFill>
            </a:endParaRPr>
          </a:p>
          <a:p>
            <a:pPr algn="r"/>
            <a:endParaRPr lang="en-US" sz="1600" b="1" dirty="0">
              <a:solidFill>
                <a:srgbClr val="E75328"/>
              </a:solidFill>
            </a:endParaRPr>
          </a:p>
          <a:p>
            <a:pPr algn="r"/>
            <a:r>
              <a:rPr lang="en-US" sz="1600" b="1" dirty="0" smtClean="0">
                <a:solidFill>
                  <a:srgbClr val="E75328"/>
                </a:solidFill>
              </a:rPr>
              <a:t>$56,000 - $250,000</a:t>
            </a:r>
            <a:endParaRPr lang="en-US" sz="1600" b="1" dirty="0">
              <a:solidFill>
                <a:srgbClr val="E753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69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3" y="1022672"/>
            <a:ext cx="7067048" cy="512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Salaries by Region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929" y="541431"/>
            <a:ext cx="1611104" cy="10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97052" y="5967670"/>
            <a:ext cx="9589169" cy="117405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  <a:sym typeface="Gill Sans" pitchFamily="-84" charset="0"/>
              </a:defRPr>
            </a:lvl1pPr>
            <a:lvl2pPr marL="914400" indent="-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2pPr>
            <a:lvl3pPr marL="1371600" indent="-457200" algn="l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3pPr>
            <a:lvl4pPr marL="1828800" indent="-457200" algn="l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4pPr>
            <a:lvl5pPr marL="2286000" indent="-457200" algn="l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/>
            <a:r>
              <a:rPr lang="en-US" sz="1600" b="1" kern="0" dirty="0" smtClean="0">
                <a:solidFill>
                  <a:srgbClr val="0072CE"/>
                </a:solidFill>
              </a:rPr>
              <a:t>Association of Midwest Museums (AMM) </a:t>
            </a:r>
            <a:r>
              <a:rPr lang="en-US" sz="1600" b="1" kern="0" dirty="0" smtClean="0"/>
              <a:t>	 </a:t>
            </a:r>
            <a:r>
              <a:rPr lang="en-US" sz="1600" b="1" kern="0" dirty="0" smtClean="0">
                <a:solidFill>
                  <a:srgbClr val="A59C94"/>
                </a:solidFill>
              </a:rPr>
              <a:t>New England Museum Association (NEMA)</a:t>
            </a:r>
          </a:p>
          <a:p>
            <a:pPr marL="0" indent="0"/>
            <a:r>
              <a:rPr lang="en-US" sz="1600" b="1" kern="0" dirty="0" smtClean="0">
                <a:solidFill>
                  <a:srgbClr val="E75328"/>
                </a:solidFill>
              </a:rPr>
              <a:t>Mid-Atlantic Association of Museums (MAAM)</a:t>
            </a:r>
            <a:r>
              <a:rPr lang="en-US" sz="1600" b="1" kern="0" dirty="0" smtClean="0"/>
              <a:t> 	 </a:t>
            </a:r>
            <a:r>
              <a:rPr lang="en-US" sz="1600" b="1" kern="0" dirty="0" smtClean="0">
                <a:solidFill>
                  <a:srgbClr val="006078"/>
                </a:solidFill>
              </a:rPr>
              <a:t>Southeastern Museums Conference (SEMC)</a:t>
            </a:r>
            <a:r>
              <a:rPr lang="en-US" sz="1600" b="1" kern="0" dirty="0" smtClean="0"/>
              <a:t> </a:t>
            </a:r>
          </a:p>
          <a:p>
            <a:pPr marL="0" indent="0"/>
            <a:r>
              <a:rPr lang="en-US" sz="1600" b="1" kern="0" dirty="0" smtClean="0">
                <a:solidFill>
                  <a:srgbClr val="41734D"/>
                </a:solidFill>
              </a:rPr>
              <a:t>Mountain Plains Museums Association (MPMA)</a:t>
            </a:r>
            <a:r>
              <a:rPr lang="en-US" sz="1600" b="1" kern="0" dirty="0" smtClean="0"/>
              <a:t> </a:t>
            </a:r>
            <a:r>
              <a:rPr lang="en-US" sz="1600" b="1" kern="0" dirty="0" smtClean="0">
                <a:solidFill>
                  <a:srgbClr val="7EC352"/>
                </a:solidFill>
              </a:rPr>
              <a:t>Western Museums Association (WMA)</a:t>
            </a:r>
          </a:p>
        </p:txBody>
      </p:sp>
    </p:spTree>
    <p:extLst>
      <p:ext uri="{BB962C8B-B14F-4D97-AF65-F5344CB8AC3E}">
        <p14:creationId xmlns:p14="http://schemas.microsoft.com/office/powerpoint/2010/main" val="425222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Chief Development Officers: Overall Job Satisfaction</a:t>
            </a:r>
            <a:endParaRPr lang="en-US" dirty="0"/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57007"/>
            <a:ext cx="15716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389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175358"/>
            <a:ext cx="9027886" cy="923109"/>
          </a:xfrm>
        </p:spPr>
        <p:txBody>
          <a:bodyPr/>
          <a:lstStyle/>
          <a:p>
            <a:r>
              <a:rPr lang="en-US" dirty="0" smtClean="0"/>
              <a:t>CDO Responses: Job Satisfaction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600" dirty="0" smtClean="0"/>
              <a:t>47 of 49 Respondents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5008" y="910590"/>
            <a:ext cx="8709025" cy="5947410"/>
          </a:xfrm>
        </p:spPr>
        <p:txBody>
          <a:bodyPr/>
          <a:lstStyle/>
          <a:p>
            <a:pPr marL="0" indent="0">
              <a:spcAft>
                <a:spcPts val="500"/>
              </a:spcAft>
            </a:pPr>
            <a:r>
              <a:rPr lang="en-US" dirty="0" smtClean="0">
                <a:latin typeface="+mj-lt"/>
              </a:rPr>
              <a:t>						</a:t>
            </a:r>
          </a:p>
          <a:p>
            <a:pPr marL="514350" indent="-514350">
              <a:spcAft>
                <a:spcPts val="500"/>
              </a:spcAft>
              <a:buFont typeface="+mj-lt"/>
              <a:buAutoNum type="alphaLcParenR"/>
            </a:pPr>
            <a:r>
              <a:rPr lang="en-US" i="1" dirty="0" smtClean="0">
                <a:latin typeface="+mj-lt"/>
              </a:rPr>
              <a:t>Level of Board Involvement in Fundraising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“Moderately Involved”	=	32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“Not Involved”		=	7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“Very Involved”		=	5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“NA”			=	3</a:t>
            </a:r>
          </a:p>
          <a:p>
            <a:pPr marL="571500" lvl="1" indent="0">
              <a:spcAft>
                <a:spcPts val="500"/>
              </a:spcAft>
              <a:buNone/>
            </a:pPr>
            <a:endParaRPr lang="en-US" sz="1200" dirty="0">
              <a:latin typeface="+mj-lt"/>
            </a:endParaRPr>
          </a:p>
          <a:p>
            <a:pPr marL="457200" indent="-457200">
              <a:spcAft>
                <a:spcPts val="500"/>
              </a:spcAft>
              <a:buFont typeface="+mj-lt"/>
              <a:buAutoNum type="alphaLcParenR"/>
            </a:pPr>
            <a:r>
              <a:rPr lang="en-US" i="1" dirty="0" smtClean="0">
                <a:latin typeface="+mj-lt"/>
              </a:rPr>
              <a:t>Largest Source of Stress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Long hours, unrealistic expectations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No pay raises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Building a culture of philanthropy – Board, Director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Pull between day to day management and front line fundraising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026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CDO Responses: Job Satisfaction, continued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5008" y="1230630"/>
            <a:ext cx="8709025" cy="5947410"/>
          </a:xfrm>
        </p:spPr>
        <p:txBody>
          <a:bodyPr/>
          <a:lstStyle/>
          <a:p>
            <a:pPr marL="0" indent="0">
              <a:spcAft>
                <a:spcPts val="500"/>
              </a:spcAft>
            </a:pPr>
            <a:endParaRPr lang="en-US" dirty="0" smtClean="0">
              <a:latin typeface="+mj-lt"/>
            </a:endParaRPr>
          </a:p>
          <a:p>
            <a:pPr marL="514350" indent="-514350">
              <a:spcAft>
                <a:spcPts val="500"/>
              </a:spcAft>
              <a:buFont typeface="+mj-lt"/>
              <a:buAutoNum type="alphaLcParenR" startAt="3"/>
            </a:pPr>
            <a:r>
              <a:rPr lang="en-US" i="1" dirty="0" smtClean="0">
                <a:latin typeface="+mj-lt"/>
              </a:rPr>
              <a:t>How to Improve Job Satisfaction?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Right-sized job responsibilities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Realistic expectations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Clarity around mission, priorities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Stronger Director and Board leadership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“Better pay” = #2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390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144878"/>
            <a:ext cx="9027886" cy="923109"/>
          </a:xfrm>
        </p:spPr>
        <p:txBody>
          <a:bodyPr/>
          <a:lstStyle/>
          <a:p>
            <a:r>
              <a:rPr lang="en-US" dirty="0" smtClean="0"/>
              <a:t>Talent Development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762000"/>
            <a:ext cx="78867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Strategic Talent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9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53438"/>
            <a:ext cx="9027886" cy="923109"/>
          </a:xfrm>
        </p:spPr>
        <p:txBody>
          <a:bodyPr/>
          <a:lstStyle/>
          <a:p>
            <a:r>
              <a:rPr lang="en-US" dirty="0" smtClean="0"/>
              <a:t>AMDA Salary Survey - Goals: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5008" y="910590"/>
            <a:ext cx="8709025" cy="5947410"/>
          </a:xfrm>
        </p:spPr>
        <p:txBody>
          <a:bodyPr/>
          <a:lstStyle/>
          <a:p>
            <a:pPr marL="457200" indent="-457200">
              <a:spcAft>
                <a:spcPts val="500"/>
              </a:spcAft>
              <a:buFont typeface="+mj-lt"/>
              <a:buAutoNum type="alphaLcParenR"/>
            </a:pPr>
            <a:r>
              <a:rPr lang="en-US" dirty="0" smtClean="0">
                <a:latin typeface="+mj-lt"/>
              </a:rPr>
              <a:t>Salaries </a:t>
            </a:r>
            <a:r>
              <a:rPr lang="en-US" dirty="0">
                <a:latin typeface="+mj-lt"/>
              </a:rPr>
              <a:t>for museum </a:t>
            </a:r>
            <a:r>
              <a:rPr lang="en-US" dirty="0" smtClean="0">
                <a:latin typeface="+mj-lt"/>
              </a:rPr>
              <a:t>development staff </a:t>
            </a:r>
            <a:r>
              <a:rPr lang="en-US" dirty="0">
                <a:latin typeface="+mj-lt"/>
              </a:rPr>
              <a:t>with the capability to analyze by:</a:t>
            </a:r>
          </a:p>
          <a:p>
            <a:pPr marL="1028700" lvl="1">
              <a:spcAft>
                <a:spcPts val="500"/>
              </a:spcAft>
            </a:pPr>
            <a:r>
              <a:rPr lang="en-US" dirty="0" smtClean="0">
                <a:latin typeface="+mj-lt"/>
              </a:rPr>
              <a:t>Type </a:t>
            </a:r>
            <a:r>
              <a:rPr lang="en-US" dirty="0">
                <a:latin typeface="+mj-lt"/>
              </a:rPr>
              <a:t>and geographic region</a:t>
            </a:r>
          </a:p>
          <a:p>
            <a:pPr marL="1028700" lvl="1">
              <a:spcAft>
                <a:spcPts val="500"/>
              </a:spcAft>
            </a:pPr>
            <a:r>
              <a:rPr lang="en-US" dirty="0">
                <a:latin typeface="+mj-lt"/>
              </a:rPr>
              <a:t>Institutional revenue and expense</a:t>
            </a:r>
          </a:p>
          <a:p>
            <a:pPr marL="1028700" lvl="1">
              <a:spcAft>
                <a:spcPts val="500"/>
              </a:spcAft>
            </a:pPr>
            <a:r>
              <a:rPr lang="en-US" dirty="0">
                <a:latin typeface="+mj-lt"/>
              </a:rPr>
              <a:t>Campaign status</a:t>
            </a:r>
          </a:p>
          <a:p>
            <a:pPr marL="1028700" lvl="1">
              <a:spcAft>
                <a:spcPts val="500"/>
              </a:spcAft>
            </a:pPr>
            <a:r>
              <a:rPr lang="en-US" dirty="0">
                <a:latin typeface="+mj-lt"/>
              </a:rPr>
              <a:t>Full ranges and </a:t>
            </a:r>
            <a:r>
              <a:rPr lang="en-US" dirty="0" smtClean="0">
                <a:latin typeface="+mj-lt"/>
              </a:rPr>
              <a:t>averages</a:t>
            </a:r>
          </a:p>
          <a:p>
            <a:pPr marL="571500" lvl="1" indent="0">
              <a:spcAft>
                <a:spcPts val="500"/>
              </a:spcAft>
              <a:buNone/>
            </a:pPr>
            <a:endParaRPr lang="en-US" dirty="0">
              <a:latin typeface="+mj-lt"/>
            </a:endParaRPr>
          </a:p>
          <a:p>
            <a:pPr marL="457200" indent="-457200">
              <a:spcAft>
                <a:spcPts val="500"/>
              </a:spcAft>
              <a:buFont typeface="+mj-lt"/>
              <a:buAutoNum type="alphaLcParenR"/>
            </a:pPr>
            <a:r>
              <a:rPr lang="en-US" dirty="0" smtClean="0">
                <a:latin typeface="+mj-lt"/>
              </a:rPr>
              <a:t>Challenges </a:t>
            </a:r>
            <a:r>
              <a:rPr lang="en-US" dirty="0">
                <a:latin typeface="+mj-lt"/>
              </a:rPr>
              <a:t>and successful tactics in retaining </a:t>
            </a:r>
            <a:r>
              <a:rPr lang="en-US" dirty="0" smtClean="0">
                <a:latin typeface="+mj-lt"/>
              </a:rPr>
              <a:t>staff</a:t>
            </a:r>
          </a:p>
          <a:p>
            <a:pPr marL="457200" indent="-457200">
              <a:spcAft>
                <a:spcPts val="500"/>
              </a:spcAft>
              <a:buFont typeface="+mj-lt"/>
              <a:buAutoNum type="alphaLcParenR"/>
            </a:pPr>
            <a:r>
              <a:rPr lang="en-US" dirty="0" smtClean="0">
                <a:latin typeface="+mj-lt"/>
              </a:rPr>
              <a:t>Variations </a:t>
            </a:r>
            <a:r>
              <a:rPr lang="en-US" dirty="0">
                <a:latin typeface="+mj-lt"/>
              </a:rPr>
              <a:t>in bonus pay structures and training </a:t>
            </a:r>
            <a:r>
              <a:rPr lang="en-US" dirty="0" smtClean="0">
                <a:latin typeface="+mj-lt"/>
              </a:rPr>
              <a:t>programs</a:t>
            </a:r>
          </a:p>
          <a:p>
            <a:pPr marL="457200" indent="-457200">
              <a:spcAft>
                <a:spcPts val="500"/>
              </a:spcAft>
              <a:buFont typeface="+mj-lt"/>
              <a:buAutoNum type="alphaLcParenR"/>
            </a:pPr>
            <a:r>
              <a:rPr lang="en-US" dirty="0" smtClean="0">
                <a:latin typeface="+mj-lt"/>
              </a:rPr>
              <a:t>Issues </a:t>
            </a:r>
            <a:r>
              <a:rPr lang="en-US" dirty="0">
                <a:latin typeface="+mj-lt"/>
              </a:rPr>
              <a:t>of </a:t>
            </a:r>
            <a:r>
              <a:rPr lang="en-US" dirty="0" smtClean="0">
                <a:latin typeface="+mj-lt"/>
              </a:rPr>
              <a:t>importance, related to job satisfaction, for </a:t>
            </a:r>
            <a:r>
              <a:rPr lang="en-US" dirty="0">
                <a:latin typeface="+mj-lt"/>
              </a:rPr>
              <a:t>Chief Development Officers</a:t>
            </a:r>
          </a:p>
        </p:txBody>
      </p:sp>
    </p:spTree>
    <p:extLst>
      <p:ext uri="{BB962C8B-B14F-4D97-AF65-F5344CB8AC3E}">
        <p14:creationId xmlns:p14="http://schemas.microsoft.com/office/powerpoint/2010/main" val="160531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we be developing?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Creating team vs. singling out stars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Defining truly stellar performance and potential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Public or privately identified?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643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star performers’ motivations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It’s not always money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Have you asked them?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		Surveys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Reverse performance evaluation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Employee satisfaction committee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“Work/Life Balance”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173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Generational Differences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Paying dues?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Role of work in overall lifestyle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Job serves employee, not vice versa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8163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– Financial and Non-Financial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Know your market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Incentive plans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What has value, but not a price?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Enlist your colleagues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The significance of quarter points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515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800" dirty="0" smtClean="0"/>
              <a:t>Individual Professional Development Plans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729699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donor life cycle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Identification</a:t>
            </a:r>
          </a:p>
          <a:p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Who might we solicit?</a:t>
            </a:r>
          </a:p>
          <a:p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	</a:t>
            </a: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Who would we like to retain?</a:t>
            </a:r>
          </a:p>
          <a:p>
            <a:endParaRPr lang="en-US" dirty="0">
              <a:latin typeface="+mj-lt"/>
            </a:endParaRPr>
          </a:p>
          <a:p>
            <a:r>
              <a:rPr lang="en-US" i="1" dirty="0" smtClean="0">
                <a:latin typeface="+mj-lt"/>
              </a:rPr>
              <a:t>Qualification</a:t>
            </a:r>
          </a:p>
          <a:p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Who might give?</a:t>
            </a:r>
          </a:p>
          <a:p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		Who would stay?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285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donor life cycle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Cultivation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Working together to create meaningful engagement</a:t>
            </a:r>
          </a:p>
          <a:p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	</a:t>
            </a: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Working together to plan meaningful 				future</a:t>
            </a:r>
          </a:p>
          <a:p>
            <a:endParaRPr lang="en-US" dirty="0">
              <a:latin typeface="+mj-lt"/>
            </a:endParaRPr>
          </a:p>
          <a:p>
            <a:r>
              <a:rPr lang="en-US" i="1" dirty="0" smtClean="0">
                <a:latin typeface="+mj-lt"/>
              </a:rPr>
              <a:t>Solicitation</a:t>
            </a:r>
          </a:p>
          <a:p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Committing to the project</a:t>
            </a:r>
          </a:p>
          <a:p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		Committing to the partnership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8786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donor life cycle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Stewardship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Continued commitment to implementation</a:t>
            </a:r>
          </a:p>
          <a:p>
            <a:r>
              <a:rPr lang="en-US" dirty="0">
                <a:latin typeface="+mj-lt"/>
              </a:rPr>
              <a:t>	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	</a:t>
            </a: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Continued commitment to 					implementation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2987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800" smtClean="0"/>
              <a:t>Your Own </a:t>
            </a:r>
            <a:r>
              <a:rPr lang="en-US" sz="3800" dirty="0"/>
              <a:t>P</a:t>
            </a:r>
            <a:r>
              <a:rPr lang="en-US" sz="3800" smtClean="0"/>
              <a:t>ath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28756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5488" y="1200150"/>
            <a:ext cx="8967152" cy="5568950"/>
          </a:xfrm>
        </p:spPr>
        <p:txBody>
          <a:bodyPr/>
          <a:lstStyle/>
          <a:p>
            <a:pPr marL="0" indent="0"/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total survey response </a:t>
            </a:r>
            <a:r>
              <a:rPr lang="en-US" dirty="0" smtClean="0">
                <a:latin typeface="+mj-lt"/>
              </a:rPr>
              <a:t>rate of 29.9%, is significantly higher than our average survey response rate.</a:t>
            </a:r>
          </a:p>
          <a:p>
            <a:pPr marL="0" indent="0"/>
            <a:endParaRPr lang="en-US" dirty="0">
              <a:latin typeface="+mj-lt"/>
            </a:endParaRPr>
          </a:p>
          <a:p>
            <a:pPr marL="457200" indent="-457200"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49 completed </a:t>
            </a:r>
            <a:r>
              <a:rPr lang="en-US" dirty="0">
                <a:latin typeface="+mj-lt"/>
              </a:rPr>
              <a:t>surveys – </a:t>
            </a:r>
            <a:r>
              <a:rPr lang="en-US" dirty="0" smtClean="0">
                <a:latin typeface="+mj-lt"/>
              </a:rPr>
              <a:t>from 44 members and </a:t>
            </a:r>
            <a:r>
              <a:rPr lang="en-US" dirty="0">
                <a:latin typeface="+mj-lt"/>
              </a:rPr>
              <a:t>5 potential </a:t>
            </a:r>
            <a:r>
              <a:rPr lang="en-US" dirty="0" smtClean="0">
                <a:latin typeface="+mj-lt"/>
              </a:rPr>
              <a:t>members.</a:t>
            </a:r>
          </a:p>
          <a:p>
            <a:pPr marL="457200" indent="-457200">
              <a:spcAft>
                <a:spcPts val="500"/>
              </a:spcAft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457200" indent="-457200">
              <a:spcAft>
                <a:spcPts val="500"/>
              </a:spcAft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Invitations </a:t>
            </a:r>
            <a:r>
              <a:rPr lang="en-US" dirty="0">
                <a:latin typeface="+mj-lt"/>
              </a:rPr>
              <a:t>were deployed to </a:t>
            </a:r>
            <a:r>
              <a:rPr lang="en-US" dirty="0" smtClean="0">
                <a:latin typeface="+mj-lt"/>
              </a:rPr>
              <a:t>178 </a:t>
            </a:r>
            <a:r>
              <a:rPr lang="en-US" dirty="0">
                <a:latin typeface="+mj-lt"/>
              </a:rPr>
              <a:t>email addresses, with a bounce rate of </a:t>
            </a:r>
            <a:r>
              <a:rPr lang="en-US" dirty="0" smtClean="0">
                <a:latin typeface="+mj-lt"/>
              </a:rPr>
              <a:t>6.2% (11 </a:t>
            </a:r>
            <a:r>
              <a:rPr lang="en-US" dirty="0">
                <a:latin typeface="+mj-lt"/>
              </a:rPr>
              <a:t>emails</a:t>
            </a:r>
            <a:r>
              <a:rPr lang="en-US" dirty="0" smtClean="0">
                <a:latin typeface="+mj-lt"/>
              </a:rPr>
              <a:t>).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719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sz="3200" b="1" dirty="0" smtClean="0">
                <a:latin typeface="+mj-lt"/>
              </a:rPr>
              <a:t>Participants, by museum type: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8642" r="49412" b="6511"/>
          <a:stretch/>
        </p:blipFill>
        <p:spPr bwMode="auto">
          <a:xfrm>
            <a:off x="508371" y="1985211"/>
            <a:ext cx="4534400" cy="43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0" t="18504" r="3704" b="50000"/>
          <a:stretch/>
        </p:blipFill>
        <p:spPr bwMode="auto">
          <a:xfrm>
            <a:off x="5042770" y="3338763"/>
            <a:ext cx="4326883" cy="162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58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5488" y="1200150"/>
            <a:ext cx="9296817" cy="5568950"/>
          </a:xfrm>
        </p:spPr>
        <p:txBody>
          <a:bodyPr/>
          <a:lstStyle/>
          <a:p>
            <a:pPr marL="0" indent="0"/>
            <a:r>
              <a:rPr lang="en-US" sz="3200" b="1" dirty="0" smtClean="0">
                <a:latin typeface="+mj-lt"/>
              </a:rPr>
              <a:t>Participants, by region:</a:t>
            </a:r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t="7848" r="20243" b="7533"/>
          <a:stretch/>
        </p:blipFill>
        <p:spPr bwMode="auto">
          <a:xfrm>
            <a:off x="228602" y="1792702"/>
            <a:ext cx="4006516" cy="387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19" y="2055538"/>
            <a:ext cx="5206583" cy="338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97052" y="5727030"/>
            <a:ext cx="9589169" cy="117405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  <a:sym typeface="Gill Sans" pitchFamily="-84" charset="0"/>
              </a:defRPr>
            </a:lvl1pPr>
            <a:lvl2pPr marL="914400" indent="-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2pPr>
            <a:lvl3pPr marL="1371600" indent="-457200" algn="l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3pPr>
            <a:lvl4pPr marL="1828800" indent="-457200" algn="l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4pPr>
            <a:lvl5pPr marL="2286000" indent="-457200" algn="l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/>
            <a:r>
              <a:rPr lang="en-US" sz="1600" b="1" kern="0" dirty="0" smtClean="0">
                <a:solidFill>
                  <a:srgbClr val="0072CE"/>
                </a:solidFill>
              </a:rPr>
              <a:t>Association of Midwest Museums (AMM) </a:t>
            </a:r>
            <a:r>
              <a:rPr lang="en-US" sz="1600" b="1" kern="0" dirty="0" smtClean="0"/>
              <a:t>	 </a:t>
            </a:r>
            <a:r>
              <a:rPr lang="en-US" sz="1600" b="1" kern="0" dirty="0" smtClean="0">
                <a:solidFill>
                  <a:srgbClr val="A59C94"/>
                </a:solidFill>
              </a:rPr>
              <a:t>New England Museum Association (NEMA)</a:t>
            </a:r>
          </a:p>
          <a:p>
            <a:pPr marL="0" indent="0"/>
            <a:r>
              <a:rPr lang="en-US" sz="1600" b="1" kern="0" dirty="0" smtClean="0">
                <a:solidFill>
                  <a:srgbClr val="E75328"/>
                </a:solidFill>
              </a:rPr>
              <a:t>Mid-Atlantic Association of Museums (MAAM)</a:t>
            </a:r>
            <a:r>
              <a:rPr lang="en-US" sz="1600" b="1" kern="0" dirty="0" smtClean="0"/>
              <a:t> 	 </a:t>
            </a:r>
            <a:r>
              <a:rPr lang="en-US" sz="1600" b="1" kern="0" dirty="0" smtClean="0">
                <a:solidFill>
                  <a:srgbClr val="006078"/>
                </a:solidFill>
              </a:rPr>
              <a:t>Southeastern Museums Conference (SEMC)</a:t>
            </a:r>
            <a:r>
              <a:rPr lang="en-US" sz="1600" b="1" kern="0" dirty="0" smtClean="0"/>
              <a:t> </a:t>
            </a:r>
          </a:p>
          <a:p>
            <a:pPr marL="0" indent="0"/>
            <a:r>
              <a:rPr lang="en-US" sz="1600" b="1" kern="0" dirty="0" smtClean="0">
                <a:solidFill>
                  <a:srgbClr val="41734D"/>
                </a:solidFill>
              </a:rPr>
              <a:t>Mountain Plains Museums Association (MPMA)</a:t>
            </a:r>
            <a:r>
              <a:rPr lang="en-US" sz="1600" b="1" kern="0" dirty="0" smtClean="0"/>
              <a:t> </a:t>
            </a:r>
            <a:r>
              <a:rPr lang="en-US" sz="1600" b="1" kern="0" dirty="0" smtClean="0">
                <a:solidFill>
                  <a:srgbClr val="7EC352"/>
                </a:solidFill>
              </a:rPr>
              <a:t>Western Museums Association (WMA)</a:t>
            </a:r>
          </a:p>
        </p:txBody>
      </p:sp>
    </p:spTree>
    <p:extLst>
      <p:ext uri="{BB962C8B-B14F-4D97-AF65-F5344CB8AC3E}">
        <p14:creationId xmlns:p14="http://schemas.microsoft.com/office/powerpoint/2010/main" val="2776680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0" y="1458694"/>
            <a:ext cx="9344888" cy="559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sz="3200" b="1" dirty="0" smtClean="0">
                <a:latin typeface="+mj-lt"/>
              </a:rPr>
              <a:t>Participants, by total revenue:</a:t>
            </a:r>
          </a:p>
          <a:p>
            <a:pPr marL="0" indent="0"/>
            <a:endParaRPr lang="en-US" sz="3200" b="1" dirty="0">
              <a:latin typeface="+mj-lt"/>
            </a:endParaRP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68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" y="1526502"/>
            <a:ext cx="6665494" cy="454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en-US" sz="3200" b="1" dirty="0" smtClean="0">
                <a:latin typeface="+mj-lt"/>
              </a:rPr>
              <a:t>Participants, by campaign status: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17959" y="5382136"/>
            <a:ext cx="4268802" cy="1783080"/>
          </a:xfrm>
          <a:prstGeom prst="rect">
            <a:avLst/>
          </a:prstGeom>
          <a:ln w="47625">
            <a:noFill/>
          </a:ln>
        </p:spPr>
        <p:txBody>
          <a:bodyPr anchor="ctr" anchorCtr="0"/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  <a:sym typeface="Gill Sans" pitchFamily="-84" charset="0"/>
              </a:defRPr>
            </a:lvl1pPr>
            <a:lvl2pPr marL="914400" indent="-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2pPr>
            <a:lvl3pPr marL="1371600" indent="-457200" algn="l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Courier New" pitchFamily="49" charset="0"/>
              <a:buChar char="o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3pPr>
            <a:lvl4pPr marL="1828800" indent="-457200" algn="l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4pPr>
            <a:lvl5pPr marL="2286000" indent="-457200" algn="l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Arial" pitchFamily="34" charset="0"/>
              <a:buChar char="-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  <a:sym typeface="Gill Sans" pitchFamily="-8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/>
            <a:r>
              <a:rPr lang="en-US" sz="2400" i="1" kern="0" dirty="0" smtClean="0"/>
              <a:t>65% of participants are actively planning or managing a capital campaign</a:t>
            </a:r>
          </a:p>
        </p:txBody>
      </p:sp>
    </p:spTree>
    <p:extLst>
      <p:ext uri="{BB962C8B-B14F-4D97-AF65-F5344CB8AC3E}">
        <p14:creationId xmlns:p14="http://schemas.microsoft.com/office/powerpoint/2010/main" val="667369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numCol="2"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Akron Art Museum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Barnes </a:t>
            </a:r>
            <a:r>
              <a:rPr lang="en-US" sz="2000" dirty="0"/>
              <a:t>Foundation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Blanton Museum of </a:t>
            </a:r>
            <a:r>
              <a:rPr lang="en-US" sz="2000" dirty="0" smtClean="0"/>
              <a:t>Art</a:t>
            </a:r>
          </a:p>
          <a:p>
            <a:pPr marL="457200" lvl="1" indent="0">
              <a:buNone/>
            </a:pPr>
            <a:r>
              <a:rPr lang="en-US" sz="1600" i="1" dirty="0" smtClean="0"/>
              <a:t>University of Texas, Austin</a:t>
            </a:r>
            <a:endParaRPr lang="en-US" sz="2000" i="1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Brooklyn Museum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Cleveland </a:t>
            </a:r>
            <a:r>
              <a:rPr lang="en-US" sz="2000" dirty="0"/>
              <a:t>Museum of Art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Columbia Museum of Art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Columbus Museum</a:t>
            </a:r>
            <a:r>
              <a:rPr lang="en-US" sz="2000" dirty="0"/>
              <a:t> </a:t>
            </a:r>
            <a:r>
              <a:rPr lang="en-US" sz="2000" dirty="0" smtClean="0"/>
              <a:t>of Art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Crystal Bridges Museum of American Art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Davis Museum</a:t>
            </a:r>
          </a:p>
          <a:p>
            <a:pPr marL="457200" lvl="1" indent="0">
              <a:buNone/>
            </a:pPr>
            <a:r>
              <a:rPr lang="en-US" sz="1600" i="1" dirty="0"/>
              <a:t>Wellesley College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Dayton </a:t>
            </a:r>
            <a:r>
              <a:rPr lang="en-US" sz="2000" dirty="0"/>
              <a:t>Art Institute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Eli and Edythe Broad Art </a:t>
            </a:r>
            <a:r>
              <a:rPr lang="en-US" sz="2000" dirty="0" smtClean="0"/>
              <a:t>Museum</a:t>
            </a:r>
          </a:p>
          <a:p>
            <a:pPr marL="457200" lvl="1" indent="0">
              <a:buNone/>
            </a:pPr>
            <a:r>
              <a:rPr lang="en-US" sz="1600" i="1" dirty="0" smtClean="0"/>
              <a:t>Michigan State University</a:t>
            </a:r>
            <a:endParaRPr lang="en-US" sz="1600" i="1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Florence Griswold Museum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Hammer Museum </a:t>
            </a:r>
          </a:p>
          <a:p>
            <a:pPr marL="457200" lvl="1" indent="0">
              <a:buNone/>
            </a:pPr>
            <a:r>
              <a:rPr lang="en-US" sz="1600" i="1" dirty="0" smtClean="0"/>
              <a:t>UCLA</a:t>
            </a:r>
            <a:endParaRPr lang="en-US" sz="2000" i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Harn </a:t>
            </a:r>
            <a:r>
              <a:rPr lang="en-US" sz="2000" dirty="0"/>
              <a:t>Museum of </a:t>
            </a:r>
            <a:r>
              <a:rPr lang="en-US" sz="2000" dirty="0" smtClean="0"/>
              <a:t>Art</a:t>
            </a:r>
          </a:p>
          <a:p>
            <a:pPr marL="457200" lvl="1" indent="0">
              <a:buNone/>
            </a:pPr>
            <a:r>
              <a:rPr lang="en-US" sz="1600" i="1" dirty="0" smtClean="0"/>
              <a:t>University </a:t>
            </a:r>
            <a:r>
              <a:rPr lang="en-US" sz="1600" i="1" dirty="0"/>
              <a:t>of </a:t>
            </a:r>
            <a:r>
              <a:rPr lang="en-US" sz="1600" i="1" dirty="0" smtClean="0"/>
              <a:t>Florida</a:t>
            </a:r>
            <a:endParaRPr lang="en-US" sz="2000" i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High </a:t>
            </a:r>
            <a:r>
              <a:rPr lang="en-US" sz="2000" dirty="0"/>
              <a:t>Museum of Art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Hunter </a:t>
            </a:r>
            <a:r>
              <a:rPr lang="en-US" sz="2000" dirty="0"/>
              <a:t>Museum of American Art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Indianapolis Museum of Art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J</a:t>
            </a:r>
            <a:r>
              <a:rPr lang="en-US" sz="2000" dirty="0"/>
              <a:t>. Paul Getty Trust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Joslyn Art Museum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LACMA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Madison Museum of Contemporary Art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McNay Art Museum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Michael C. Carlos </a:t>
            </a:r>
            <a:r>
              <a:rPr lang="en-US" sz="2000" dirty="0" smtClean="0"/>
              <a:t>Museum </a:t>
            </a:r>
          </a:p>
          <a:p>
            <a:pPr marL="457200" lvl="1" indent="0">
              <a:buNone/>
            </a:pPr>
            <a:r>
              <a:rPr lang="en-US" sz="1600" i="1" dirty="0" smtClean="0"/>
              <a:t>Emory University</a:t>
            </a:r>
            <a:endParaRPr lang="en-US" sz="2000" i="1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Museum of Contemporary </a:t>
            </a:r>
            <a:r>
              <a:rPr lang="en-US" sz="2000" dirty="0" smtClean="0"/>
              <a:t>Art, Chicago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Museum of Contemporary Art, Denver</a:t>
            </a:r>
          </a:p>
        </p:txBody>
      </p:sp>
    </p:spTree>
    <p:extLst>
      <p:ext uri="{BB962C8B-B14F-4D97-AF65-F5344CB8AC3E}">
        <p14:creationId xmlns:p14="http://schemas.microsoft.com/office/powerpoint/2010/main" val="1817758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8808" y="1200150"/>
            <a:ext cx="8753792" cy="4623134"/>
          </a:xfrm>
        </p:spPr>
        <p:txBody>
          <a:bodyPr numCol="2"/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The Museum of Fine Arts, Houston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Museum of New Mexico Foundation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Nasher Museum of Art </a:t>
            </a:r>
          </a:p>
          <a:p>
            <a:pPr marL="457200" lvl="1" indent="0">
              <a:buNone/>
            </a:pPr>
            <a:r>
              <a:rPr lang="en-US" sz="1600" i="1" dirty="0" smtClean="0"/>
              <a:t>Duke University</a:t>
            </a:r>
            <a:endParaRPr lang="en-US" sz="2000" i="1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National Museum of Women in the Arts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New Museum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Noguchi </a:t>
            </a:r>
            <a:r>
              <a:rPr lang="en-US" sz="2000" dirty="0"/>
              <a:t>Museum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Peabody Essex Museum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Philadelphia Museum of Art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Philip and Muriel Berman Museum of Art 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1600" i="1" dirty="0" smtClean="0"/>
              <a:t>Ursinus College</a:t>
            </a:r>
            <a:endParaRPr lang="en-US" sz="2000" i="1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Renaissance </a:t>
            </a:r>
            <a:r>
              <a:rPr lang="en-US" sz="2000" dirty="0"/>
              <a:t>Society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Saint Louis Art Museum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marL="0" indent="0"/>
            <a:endParaRPr lang="en-US" sz="2000" dirty="0" smtClean="0"/>
          </a:p>
          <a:p>
            <a:pPr marL="631825">
              <a:buFont typeface="Arial" pitchFamily="34" charset="0"/>
              <a:buChar char="•"/>
            </a:pPr>
            <a:r>
              <a:rPr lang="en-US" sz="2000" dirty="0" smtClean="0"/>
              <a:t>Seattle Art Museum</a:t>
            </a:r>
          </a:p>
          <a:p>
            <a:pPr marL="631825">
              <a:buFont typeface="Arial" pitchFamily="34" charset="0"/>
              <a:buChar char="•"/>
            </a:pPr>
            <a:r>
              <a:rPr lang="en-US" sz="2000" dirty="0" smtClean="0"/>
              <a:t>Smart Museum of Art</a:t>
            </a:r>
          </a:p>
          <a:p>
            <a:pPr marL="746125" lvl="1" indent="0">
              <a:buNone/>
            </a:pPr>
            <a:r>
              <a:rPr lang="en-US" sz="1600" i="1" dirty="0" smtClean="0"/>
              <a:t>University of Chicago</a:t>
            </a:r>
            <a:endParaRPr lang="en-US" sz="2000" i="1" dirty="0" smtClean="0"/>
          </a:p>
          <a:p>
            <a:pPr marL="631825">
              <a:buFont typeface="Arial" pitchFamily="34" charset="0"/>
              <a:buChar char="•"/>
            </a:pPr>
            <a:r>
              <a:rPr lang="en-US" sz="2000" dirty="0" smtClean="0"/>
              <a:t>Spencer </a:t>
            </a:r>
            <a:r>
              <a:rPr lang="en-US" sz="2000" dirty="0"/>
              <a:t>Museum of </a:t>
            </a:r>
            <a:r>
              <a:rPr lang="en-US" sz="2000" dirty="0" smtClean="0"/>
              <a:t>Art</a:t>
            </a:r>
          </a:p>
          <a:p>
            <a:pPr marL="746125" lvl="1" indent="0">
              <a:buNone/>
            </a:pPr>
            <a:r>
              <a:rPr lang="en-US" sz="1600" i="1" dirty="0" smtClean="0"/>
              <a:t>University of Kansas</a:t>
            </a:r>
            <a:endParaRPr lang="en-US" sz="2000" i="1" dirty="0"/>
          </a:p>
          <a:p>
            <a:pPr marL="631825">
              <a:buFont typeface="Arial" pitchFamily="34" charset="0"/>
              <a:buChar char="•"/>
            </a:pPr>
            <a:r>
              <a:rPr lang="en-US" sz="2000" dirty="0" smtClean="0"/>
              <a:t>University of Michigan Museum of Art</a:t>
            </a:r>
          </a:p>
          <a:p>
            <a:pPr marL="631825">
              <a:buFont typeface="Arial" pitchFamily="34" charset="0"/>
              <a:buChar char="•"/>
            </a:pPr>
            <a:r>
              <a:rPr lang="en-US" sz="2000" dirty="0" smtClean="0"/>
              <a:t>Utah </a:t>
            </a:r>
            <a:r>
              <a:rPr lang="en-US" sz="2000" dirty="0"/>
              <a:t>Museum of Fine Arts</a:t>
            </a:r>
          </a:p>
          <a:p>
            <a:pPr marL="631825">
              <a:buFont typeface="Arial" pitchFamily="34" charset="0"/>
              <a:buChar char="•"/>
            </a:pPr>
            <a:r>
              <a:rPr lang="en-US" sz="2000" dirty="0"/>
              <a:t>Vancouver Art Gallery</a:t>
            </a:r>
          </a:p>
          <a:p>
            <a:pPr marL="631825">
              <a:buFont typeface="Arial" pitchFamily="34" charset="0"/>
              <a:buChar char="•"/>
            </a:pPr>
            <a:r>
              <a:rPr lang="en-US" sz="2000" dirty="0"/>
              <a:t>Vero Beach Museum of Art</a:t>
            </a:r>
          </a:p>
          <a:p>
            <a:pPr marL="631825">
              <a:buFont typeface="Arial" pitchFamily="34" charset="0"/>
              <a:buChar char="•"/>
            </a:pPr>
            <a:r>
              <a:rPr lang="en-US" sz="2000" dirty="0"/>
              <a:t>Virginia Museum of Fine Arts</a:t>
            </a:r>
          </a:p>
          <a:p>
            <a:pPr marL="631825">
              <a:buFont typeface="Arial" pitchFamily="34" charset="0"/>
              <a:buChar char="•"/>
            </a:pPr>
            <a:r>
              <a:rPr lang="en-US" sz="2000" dirty="0"/>
              <a:t>Walker Art Center</a:t>
            </a:r>
          </a:p>
          <a:p>
            <a:pPr marL="631825">
              <a:buFont typeface="Arial" pitchFamily="34" charset="0"/>
              <a:buChar char="•"/>
            </a:pPr>
            <a:r>
              <a:rPr lang="en-US" sz="2000" dirty="0" smtClean="0"/>
              <a:t>The Walters </a:t>
            </a:r>
            <a:r>
              <a:rPr lang="en-US" sz="2000" dirty="0"/>
              <a:t>Art Museum</a:t>
            </a:r>
          </a:p>
          <a:p>
            <a:pPr marL="631825">
              <a:buFont typeface="Arial" pitchFamily="34" charset="0"/>
              <a:buChar char="•"/>
            </a:pPr>
            <a:r>
              <a:rPr lang="en-US" sz="2000" dirty="0" smtClean="0"/>
              <a:t>Whitney </a:t>
            </a:r>
            <a:r>
              <a:rPr lang="en-US" sz="2000" dirty="0"/>
              <a:t>Museum of American Art</a:t>
            </a:r>
          </a:p>
          <a:p>
            <a:pPr marL="631825">
              <a:buFont typeface="Arial" pitchFamily="34" charset="0"/>
              <a:buChar char="•"/>
            </a:pPr>
            <a:r>
              <a:rPr lang="en-US" sz="2000" dirty="0"/>
              <a:t>Yale Center for British Art</a:t>
            </a:r>
          </a:p>
          <a:p>
            <a:pPr marL="631825">
              <a:buFont typeface="Arial" pitchFamily="34" charset="0"/>
              <a:buChar char="•"/>
            </a:pPr>
            <a:r>
              <a:rPr lang="en-US" sz="2000" dirty="0"/>
              <a:t>Yale University Art Gallery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1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3.04 AMDA Salary Survey 010">
  <a:themeElements>
    <a:clrScheme name="M&amp;L Template 2013">
      <a:dk1>
        <a:sysClr val="windowText" lastClr="000000"/>
      </a:dk1>
      <a:lt1>
        <a:sysClr val="window" lastClr="FFFFFF"/>
      </a:lt1>
      <a:dk2>
        <a:srgbClr val="6E6259"/>
      </a:dk2>
      <a:lt2>
        <a:srgbClr val="A59C94"/>
      </a:lt2>
      <a:accent1>
        <a:srgbClr val="0072CE"/>
      </a:accent1>
      <a:accent2>
        <a:srgbClr val="6E6259"/>
      </a:accent2>
      <a:accent3>
        <a:srgbClr val="7EC352"/>
      </a:accent3>
      <a:accent4>
        <a:srgbClr val="E75328"/>
      </a:accent4>
      <a:accent5>
        <a:srgbClr val="522E91"/>
      </a:accent5>
      <a:accent6>
        <a:srgbClr val="F7941E"/>
      </a:accent6>
      <a:hlink>
        <a:srgbClr val="41734D"/>
      </a:hlink>
      <a:folHlink>
        <a:srgbClr val="A59C94"/>
      </a:folHlink>
    </a:clrScheme>
    <a:fontScheme name="M&amp;L_2013_Theme_Font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2013.04 AMDA Salary Survey 010</Template>
  <TotalTime>2412</TotalTime>
  <Pages>0</Pages>
  <Words>664</Words>
  <Characters>0</Characters>
  <Application>Microsoft Office PowerPoint</Application>
  <PresentationFormat>Custom</PresentationFormat>
  <Lines>0</Lines>
  <Paragraphs>255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2013.04 AMDA Salary Survey 010</vt:lpstr>
      <vt:lpstr>AMDA Salary, Training, Bonus &amp; Retention Survey  A Presentation At AMDA 2013 Chicago</vt:lpstr>
      <vt:lpstr>AMDA Salary Survey - Goals:</vt:lpstr>
      <vt:lpstr>Methodology</vt:lpstr>
      <vt:lpstr>Methodology</vt:lpstr>
      <vt:lpstr>Methodology</vt:lpstr>
      <vt:lpstr>Methodology</vt:lpstr>
      <vt:lpstr>Methodology</vt:lpstr>
      <vt:lpstr>Participants</vt:lpstr>
      <vt:lpstr>Participants</vt:lpstr>
      <vt:lpstr>PowerPoint Presentation</vt:lpstr>
      <vt:lpstr>Advancement vs. Development</vt:lpstr>
      <vt:lpstr>Average Salaries by Museum Revenue</vt:lpstr>
      <vt:lpstr>Average Salaries by Museum Type</vt:lpstr>
      <vt:lpstr>Average Salaries by Region</vt:lpstr>
      <vt:lpstr>PowerPoint Presentation</vt:lpstr>
      <vt:lpstr>CDO Responses: Job Satisfaction  47 of 49 Respondents </vt:lpstr>
      <vt:lpstr>CDO Responses: Job Satisfaction, continued</vt:lpstr>
      <vt:lpstr>Talent Development</vt:lpstr>
      <vt:lpstr>PowerPoint Presentation</vt:lpstr>
      <vt:lpstr>Who should we be developing?</vt:lpstr>
      <vt:lpstr>Understanding star performers’ motivations</vt:lpstr>
      <vt:lpstr>Generational Differences</vt:lpstr>
      <vt:lpstr>Incentives – Financial and Non-Financial</vt:lpstr>
      <vt:lpstr>PowerPoint Presentation</vt:lpstr>
      <vt:lpstr>Using the donor life cycle</vt:lpstr>
      <vt:lpstr>Using the donor life cycle</vt:lpstr>
      <vt:lpstr>Using the donor life cycle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AMDA Salary, Training, Bonus &amp; Retention Survey</dc:title>
  <dc:creator>Laura avery</dc:creator>
  <cp:lastModifiedBy>Lynne Heinrich</cp:lastModifiedBy>
  <cp:revision>142</cp:revision>
  <cp:lastPrinted>2013-05-03T06:00:51Z</cp:lastPrinted>
  <dcterms:created xsi:type="dcterms:W3CDTF">2013-05-02T14:25:00Z</dcterms:created>
  <dcterms:modified xsi:type="dcterms:W3CDTF">2013-05-09T17:21:23Z</dcterms:modified>
</cp:coreProperties>
</file>