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3.xml" ContentType="application/vnd.openxmlformats-officedocument.drawingml.chart+xml"/>
  <Override PartName="/ppt/embeddings/oleObject1.bin" ContentType="application/vnd.openxmlformats-officedocument.oleObject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8" r:id="rId3"/>
    <p:sldId id="345" r:id="rId4"/>
    <p:sldId id="348" r:id="rId5"/>
    <p:sldId id="347" r:id="rId6"/>
    <p:sldId id="257" r:id="rId7"/>
    <p:sldId id="262" r:id="rId8"/>
    <p:sldId id="275" r:id="rId9"/>
    <p:sldId id="299" r:id="rId10"/>
    <p:sldId id="322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287" r:id="rId41"/>
    <p:sldId id="338" r:id="rId42"/>
    <p:sldId id="288" r:id="rId43"/>
    <p:sldId id="319" r:id="rId44"/>
    <p:sldId id="320" r:id="rId45"/>
    <p:sldId id="339" r:id="rId46"/>
    <p:sldId id="321" r:id="rId47"/>
    <p:sldId id="290" r:id="rId48"/>
    <p:sldId id="293" r:id="rId49"/>
    <p:sldId id="296" r:id="rId50"/>
    <p:sldId id="294" r:id="rId51"/>
    <p:sldId id="295" r:id="rId52"/>
    <p:sldId id="340" r:id="rId53"/>
    <p:sldId id="341" r:id="rId54"/>
    <p:sldId id="342" r:id="rId55"/>
    <p:sldId id="343" r:id="rId56"/>
    <p:sldId id="344" r:id="rId57"/>
    <p:sldId id="280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722"/>
    <a:srgbClr val="800000"/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0" autoAdjust="0"/>
    <p:restoredTop sz="73266" autoAdjust="0"/>
  </p:normalViewPr>
  <p:slideViewPr>
    <p:cSldViewPr>
      <p:cViewPr>
        <p:scale>
          <a:sx n="90" d="100"/>
          <a:sy n="90" d="100"/>
        </p:scale>
        <p:origin x="-221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1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jworonkowicz:Downloads:GeneralTrendsandSta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nna\SkyDrive\NORC\Data\Landscape%20Paper\Products\Graphs%20and%20Distributions\TypeTrendsandStatistic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 dirty="0"/>
              <a:t>Total Cost of Cultural Building in the U.S.: 1994-2008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1701567195405"/>
          <c:y val="0.149029573644432"/>
          <c:w val="0.842597949712807"/>
          <c:h val="0.69043557264372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2005 Dollars</c:v>
                </c:pt>
              </c:strCache>
            </c:strRef>
          </c:tx>
          <c:spPr>
            <a:ln w="50800">
              <a:solidFill>
                <a:srgbClr val="000000"/>
              </a:solidFill>
            </a:ln>
          </c:spPr>
          <c:marker>
            <c:symbol val="none"/>
          </c:marker>
          <c:xVal>
            <c:numRef>
              <c:f>Sheet2!$A$2:$A$16</c:f>
              <c:numCache>
                <c:formatCode>General</c:formatCode>
                <c:ptCount val="15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</c:numCache>
            </c:numRef>
          </c:xVal>
          <c:yVal>
            <c:numRef>
              <c:f>Sheet2!$C$2:$C$16</c:f>
              <c:numCache>
                <c:formatCode>General</c:formatCode>
                <c:ptCount val="15"/>
                <c:pt idx="0">
                  <c:v>5.95746182581901E8</c:v>
                </c:pt>
                <c:pt idx="1">
                  <c:v>7.52756555172357E8</c:v>
                </c:pt>
                <c:pt idx="2">
                  <c:v>5.92970824415442E8</c:v>
                </c:pt>
                <c:pt idx="3">
                  <c:v>4.62846425692851E8</c:v>
                </c:pt>
                <c:pt idx="4">
                  <c:v>4.44509484291641E8</c:v>
                </c:pt>
                <c:pt idx="5">
                  <c:v>1.13602553228195E9</c:v>
                </c:pt>
                <c:pt idx="6">
                  <c:v>1.44877866607652E9</c:v>
                </c:pt>
                <c:pt idx="7">
                  <c:v>1.77143007346853E9</c:v>
                </c:pt>
                <c:pt idx="8">
                  <c:v>1.54643721939162E9</c:v>
                </c:pt>
                <c:pt idx="9">
                  <c:v>1.40827755737825E9</c:v>
                </c:pt>
                <c:pt idx="10">
                  <c:v>1.13173075835868E9</c:v>
                </c:pt>
                <c:pt idx="11">
                  <c:v>1.022349E9</c:v>
                </c:pt>
                <c:pt idx="12">
                  <c:v>1.31211898478596E9</c:v>
                </c:pt>
                <c:pt idx="13">
                  <c:v>9.44563182848897E8</c:v>
                </c:pt>
                <c:pt idx="14">
                  <c:v>1.03065643294704E9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9835688"/>
        <c:axId val="2119839080"/>
      </c:scatterChart>
      <c:valAx>
        <c:axId val="2119835688"/>
        <c:scaling>
          <c:orientation val="minMax"/>
          <c:max val="2008.0"/>
          <c:min val="1994.0"/>
        </c:scaling>
        <c:delete val="0"/>
        <c:axPos val="b"/>
        <c:majorGridlines>
          <c:spPr>
            <a:ln>
              <a:solidFill>
                <a:srgbClr val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2119839080"/>
        <c:crosses val="autoZero"/>
        <c:crossBetween val="midCat"/>
        <c:majorUnit val="1.0"/>
      </c:valAx>
      <c:valAx>
        <c:axId val="2119839080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198356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rgbClr val="000000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600">
                <a:latin typeface="Century Schoolbook" pitchFamily="18" charset="0"/>
              </a:defRPr>
            </a:pPr>
            <a:r>
              <a:rPr lang="en-US" sz="1600" dirty="0">
                <a:latin typeface="Century Schoolbook" pitchFamily="18" charset="0"/>
              </a:rPr>
              <a:t>Total Cost of Cultural Building in the </a:t>
            </a:r>
            <a:r>
              <a:rPr lang="en-US" sz="1600" dirty="0" smtClean="0">
                <a:latin typeface="Century Schoolbook" pitchFamily="18" charset="0"/>
              </a:rPr>
              <a:t>U.S. </a:t>
            </a:r>
            <a:r>
              <a:rPr lang="en-US" sz="1600" dirty="0">
                <a:latin typeface="Century Schoolbook" pitchFamily="18" charset="0"/>
              </a:rPr>
              <a:t>by Type: 1994-2008</a:t>
            </a:r>
          </a:p>
        </c:rich>
      </c:tx>
      <c:layout>
        <c:manualLayout>
          <c:xMode val="edge"/>
          <c:yMode val="edge"/>
          <c:x val="0.163237405058881"/>
          <c:y val="0.040607662378119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0712958446566"/>
          <c:y val="0.136906061550071"/>
          <c:w val="0.655938842821638"/>
          <c:h val="0.72332592742145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Museums</c:v>
                </c:pt>
              </c:strCache>
            </c:strRef>
          </c:tx>
          <c:spPr>
            <a:ln w="38100" cmpd="sng"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Sheet2!$A$2:$A$16</c:f>
              <c:numCache>
                <c:formatCode>0</c:formatCode>
                <c:ptCount val="15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</c:numCache>
            </c:numRef>
          </c:xVal>
          <c:yVal>
            <c:numRef>
              <c:f>Sheet2!$C$2:$C$16</c:f>
              <c:numCache>
                <c:formatCode>#,##0.00</c:formatCode>
                <c:ptCount val="15"/>
                <c:pt idx="0">
                  <c:v>1.08139234622734E8</c:v>
                </c:pt>
                <c:pt idx="1">
                  <c:v>3.10509727562251E8</c:v>
                </c:pt>
                <c:pt idx="2">
                  <c:v>1.92011715292641E8</c:v>
                </c:pt>
                <c:pt idx="3">
                  <c:v>2.03174406348813E8</c:v>
                </c:pt>
                <c:pt idx="4">
                  <c:v>1.13401007705987E8</c:v>
                </c:pt>
                <c:pt idx="5">
                  <c:v>3.55299817421182E8</c:v>
                </c:pt>
                <c:pt idx="6">
                  <c:v>6.5469445904451E8</c:v>
                </c:pt>
                <c:pt idx="7">
                  <c:v>7.87775835556665E8</c:v>
                </c:pt>
                <c:pt idx="8">
                  <c:v>7.9004943752207E8</c:v>
                </c:pt>
                <c:pt idx="9">
                  <c:v>4.58976075157593E8</c:v>
                </c:pt>
                <c:pt idx="10">
                  <c:v>3.73364163679741E8</c:v>
                </c:pt>
                <c:pt idx="11">
                  <c:v>3.60822E8</c:v>
                </c:pt>
                <c:pt idx="12">
                  <c:v>5.33105152228972E8</c:v>
                </c:pt>
                <c:pt idx="13">
                  <c:v>4.35883735312307E8</c:v>
                </c:pt>
                <c:pt idx="14">
                  <c:v>2.99575103628391E8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Sheet2!$D$1</c:f>
              <c:strCache>
                <c:ptCount val="1"/>
                <c:pt idx="0">
                  <c:v>PACs</c:v>
                </c:pt>
              </c:strCache>
            </c:strRef>
          </c:tx>
          <c:marker>
            <c:symbol val="none"/>
          </c:marker>
          <c:xVal>
            <c:numRef>
              <c:f>Sheet2!$A$2:$A$16</c:f>
              <c:numCache>
                <c:formatCode>0</c:formatCode>
                <c:ptCount val="15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</c:numCache>
            </c:numRef>
          </c:xVal>
          <c:yVal>
            <c:numRef>
              <c:f>Sheet2!$D$2:$D$16</c:f>
              <c:numCache>
                <c:formatCode>#,##0.00</c:formatCode>
                <c:ptCount val="15"/>
                <c:pt idx="0">
                  <c:v>4.51455525142454E8</c:v>
                </c:pt>
                <c:pt idx="1">
                  <c:v>3.34063794326826E8</c:v>
                </c:pt>
                <c:pt idx="2">
                  <c:v>4.00959109122801E8</c:v>
                </c:pt>
                <c:pt idx="3">
                  <c:v>1.32923615847232E8</c:v>
                </c:pt>
                <c:pt idx="4">
                  <c:v>1.98032009484292E8</c:v>
                </c:pt>
                <c:pt idx="5">
                  <c:v>7.66349429980305E8</c:v>
                </c:pt>
                <c:pt idx="6">
                  <c:v>7.64761127555396E8</c:v>
                </c:pt>
                <c:pt idx="7">
                  <c:v>9.43003403998055E8</c:v>
                </c:pt>
                <c:pt idx="8">
                  <c:v>6.79942491045755E8</c:v>
                </c:pt>
                <c:pt idx="9">
                  <c:v>7.10124857010733E8</c:v>
                </c:pt>
                <c:pt idx="10">
                  <c:v>6.54668083807284E8</c:v>
                </c:pt>
                <c:pt idx="11">
                  <c:v>5.54437E8</c:v>
                </c:pt>
                <c:pt idx="12">
                  <c:v>7.40487238979118E8</c:v>
                </c:pt>
                <c:pt idx="13">
                  <c:v>4.3262667491239E8</c:v>
                </c:pt>
                <c:pt idx="14">
                  <c:v>6.2480931577308E8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Sheet2!$F$1</c:f>
              <c:strCache>
                <c:ptCount val="1"/>
                <c:pt idx="0">
                  <c:v>Theaters</c:v>
                </c:pt>
              </c:strCache>
            </c:strRef>
          </c:tx>
          <c:spPr>
            <a:ln w="38100" cmpd="sng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Sheet2!$A$2:$A$16</c:f>
              <c:numCache>
                <c:formatCode>0</c:formatCode>
                <c:ptCount val="15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</c:numCache>
            </c:numRef>
          </c:xVal>
          <c:yVal>
            <c:numRef>
              <c:f>Sheet2!$F$2:$F$16</c:f>
              <c:numCache>
                <c:formatCode>#,##0.00</c:formatCode>
                <c:ptCount val="15"/>
                <c:pt idx="0">
                  <c:v>3.61514228167123E7</c:v>
                </c:pt>
                <c:pt idx="1">
                  <c:v>1.08183033283279E8</c:v>
                </c:pt>
                <c:pt idx="2">
                  <c:v>0.0</c:v>
                </c:pt>
                <c:pt idx="3">
                  <c:v>1.26748403496807E8</c:v>
                </c:pt>
                <c:pt idx="4">
                  <c:v>1.33076467101363E8</c:v>
                </c:pt>
                <c:pt idx="5">
                  <c:v>1.43762848804612E7</c:v>
                </c:pt>
                <c:pt idx="6">
                  <c:v>2.93230794766107E7</c:v>
                </c:pt>
                <c:pt idx="7">
                  <c:v>4.06508339138092E7</c:v>
                </c:pt>
                <c:pt idx="8">
                  <c:v>7.64452908237905E7</c:v>
                </c:pt>
                <c:pt idx="9">
                  <c:v>2.3917662520992E8</c:v>
                </c:pt>
                <c:pt idx="10">
                  <c:v>1.03698510871655E8</c:v>
                </c:pt>
                <c:pt idx="11">
                  <c:v>1.0709E8</c:v>
                </c:pt>
                <c:pt idx="12">
                  <c:v>3.85265935778679E7</c:v>
                </c:pt>
                <c:pt idx="13">
                  <c:v>7.60527726242012E7</c:v>
                </c:pt>
                <c:pt idx="14">
                  <c:v>1.06272013545569E8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9938664"/>
        <c:axId val="2119941656"/>
      </c:scatterChart>
      <c:valAx>
        <c:axId val="211993866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2119941656"/>
        <c:crosses val="autoZero"/>
        <c:crossBetween val="midCat"/>
        <c:majorUnit val="1.0"/>
      </c:valAx>
      <c:valAx>
        <c:axId val="211994165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2119938664"/>
        <c:crosses val="autoZero"/>
        <c:crossBetween val="midCat"/>
      </c:valAx>
      <c:spPr>
        <a:noFill/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3"/>
    </mc:Choice>
    <mc:Fallback>
      <c:style val="3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852979774587"/>
          <c:y val="0.0492979719188767"/>
          <c:w val="0.676059389635119"/>
          <c:h val="0.6710661245347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Stage 1</c:v>
                </c:pt>
              </c:strCache>
            </c:strRef>
          </c:tx>
          <c:invertIfNegative val="0"/>
          <c:cat>
            <c:strRef>
              <c:f>Sheet1!$B$1:$E$1</c:f>
              <c:strCache>
                <c:ptCount val="4"/>
                <c:pt idx="0">
                  <c:v>Museums</c:v>
                </c:pt>
                <c:pt idx="1">
                  <c:v>Producing Theaters</c:v>
                </c:pt>
                <c:pt idx="2">
                  <c:v>Resident PACs</c:v>
                </c:pt>
                <c:pt idx="3">
                  <c:v>Non-Resident PACs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0.35</c:v>
                </c:pt>
                <c:pt idx="1">
                  <c:v>1.22</c:v>
                </c:pt>
                <c:pt idx="2">
                  <c:v>2.829999999999999</c:v>
                </c:pt>
                <c:pt idx="3">
                  <c:v>2.36</c:v>
                </c:pt>
              </c:numCache>
            </c:numRef>
          </c:val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Stage 2</c:v>
                </c:pt>
              </c:strCache>
            </c:strRef>
          </c:tx>
          <c:invertIfNegative val="0"/>
          <c:cat>
            <c:strRef>
              <c:f>Sheet1!$B$1:$E$1</c:f>
              <c:strCache>
                <c:ptCount val="4"/>
                <c:pt idx="0">
                  <c:v>Museums</c:v>
                </c:pt>
                <c:pt idx="1">
                  <c:v>Producing Theaters</c:v>
                </c:pt>
                <c:pt idx="2">
                  <c:v>Resident PACs</c:v>
                </c:pt>
                <c:pt idx="3">
                  <c:v>Non-Resident PACs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  <c:pt idx="0">
                  <c:v>3.65</c:v>
                </c:pt>
                <c:pt idx="1">
                  <c:v>2.67</c:v>
                </c:pt>
                <c:pt idx="2">
                  <c:v>4.2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Sheet1!$A$6</c:f>
              <c:strCache>
                <c:ptCount val="1"/>
                <c:pt idx="0">
                  <c:v>Stage 3</c:v>
                </c:pt>
              </c:strCache>
            </c:strRef>
          </c:tx>
          <c:invertIfNegative val="0"/>
          <c:cat>
            <c:strRef>
              <c:f>Sheet1!$B$1:$E$1</c:f>
              <c:strCache>
                <c:ptCount val="4"/>
                <c:pt idx="0">
                  <c:v>Museums</c:v>
                </c:pt>
                <c:pt idx="1">
                  <c:v>Producing Theaters</c:v>
                </c:pt>
                <c:pt idx="2">
                  <c:v>Resident PACs</c:v>
                </c:pt>
                <c:pt idx="3">
                  <c:v>Non-Resident PACs</c:v>
                </c:pt>
              </c:strCache>
            </c:strRef>
          </c:cat>
          <c:val>
            <c:numRef>
              <c:f>Sheet1!$B$6:$E$6</c:f>
              <c:numCache>
                <c:formatCode>General</c:formatCode>
                <c:ptCount val="4"/>
                <c:pt idx="0">
                  <c:v>1.730000000000001</c:v>
                </c:pt>
                <c:pt idx="1">
                  <c:v>1.86</c:v>
                </c:pt>
                <c:pt idx="2">
                  <c:v>2.25</c:v>
                </c:pt>
                <c:pt idx="3">
                  <c:v>1.33</c:v>
                </c:pt>
              </c:numCache>
            </c:numRef>
          </c:val>
        </c:ser>
        <c:ser>
          <c:idx val="3"/>
          <c:order val="3"/>
          <c:tx>
            <c:strRef>
              <c:f>Sheet1!$A$7</c:f>
              <c:strCache>
                <c:ptCount val="1"/>
                <c:pt idx="0">
                  <c:v>Stage 4</c:v>
                </c:pt>
              </c:strCache>
            </c:strRef>
          </c:tx>
          <c:invertIfNegative val="0"/>
          <c:cat>
            <c:strRef>
              <c:f>Sheet1!$B$1:$E$1</c:f>
              <c:strCache>
                <c:ptCount val="4"/>
                <c:pt idx="0">
                  <c:v>Museums</c:v>
                </c:pt>
                <c:pt idx="1">
                  <c:v>Producing Theaters</c:v>
                </c:pt>
                <c:pt idx="2">
                  <c:v>Resident PACs</c:v>
                </c:pt>
                <c:pt idx="3">
                  <c:v>Non-Resident PACs</c:v>
                </c:pt>
              </c:strCache>
            </c:strRef>
          </c:cat>
          <c:val>
            <c:numRef>
              <c:f>Sheet1!$B$7:$E$7</c:f>
              <c:numCache>
                <c:formatCode>General</c:formatCode>
                <c:ptCount val="4"/>
                <c:pt idx="0">
                  <c:v>3.0</c:v>
                </c:pt>
                <c:pt idx="1">
                  <c:v>1.43</c:v>
                </c:pt>
                <c:pt idx="2">
                  <c:v>2.58</c:v>
                </c:pt>
                <c:pt idx="3">
                  <c:v>1.83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6597928"/>
        <c:axId val="-2146594808"/>
      </c:barChart>
      <c:catAx>
        <c:axId val="-2146597928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6594808"/>
        <c:crosses val="autoZero"/>
        <c:auto val="1"/>
        <c:lblAlgn val="ctr"/>
        <c:lblOffset val="100"/>
        <c:noMultiLvlLbl val="0"/>
      </c:catAx>
      <c:valAx>
        <c:axId val="-2146594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6597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5242782152231"/>
          <c:y val="0.220777820089181"/>
          <c:w val="0.132861793011168"/>
          <c:h val="0.37123687152210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D24E6-6A71-4887-87AC-916BB72AE3B2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1138B-138E-407A-83DB-FDF813EDF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56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532E4-A665-4269-B871-3AD29C227E91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8021A-2A1F-4C75-87A5-E5BA35CBBA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05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7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JOANNA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839EF-A855-425C-9500-0C7652FB2E6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9822C-C0CC-48E9-80E3-41AC722C25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A19C77-1538-4E63-832D-D0D9A9BA8E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D0AB1-8E8D-4DB5-96D8-20CA6D5B92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2AFBA-B96F-450F-9FD7-AC57B84EC4F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5723DA-7A69-4106-BB28-2D7EA7F0493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B90796-F578-47F2-933F-93B46F9E8B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8712B-9DFC-45D0-A68B-FA09AD3DD3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C14CD7-6E6E-4F57-89F4-CE9DD30228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6A179-44EB-4A4F-A3EC-70AA428C00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</a:p>
          <a:p>
            <a:endParaRPr lang="en-US" dirty="0" smtClean="0"/>
          </a:p>
          <a:p>
            <a:r>
              <a:rPr lang="en-US" dirty="0" smtClean="0"/>
              <a:t>-stress the range of disciplines and competencies and their extensive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00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99DE97-508D-4872-A65B-1851F79FA7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8DDBE4-AFC9-4593-8E59-3AAEDC78461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AB84A7-2206-4D41-B294-F3F219EB218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4811">
              <a:spcBef>
                <a:spcPct val="0"/>
              </a:spcBef>
            </a:pPr>
            <a:endParaRPr lang="en-US" dirty="0" smtClean="0"/>
          </a:p>
          <a:p>
            <a:pPr defTabSz="894811">
              <a:spcBef>
                <a:spcPct val="0"/>
              </a:spcBef>
            </a:pPr>
            <a:endParaRPr lang="en-US" dirty="0" smtClean="0"/>
          </a:p>
          <a:p>
            <a:pPr defTabSz="89481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05EACC-6A41-4D23-B54C-2DEF54F52A4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CARROLL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839EF-A855-425C-9500-0C7652FB2E6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9822C-C0CC-48E9-80E3-41AC722C25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A19C77-1538-4E63-832D-D0D9A9BA8E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D0AB1-8E8D-4DB5-96D8-20CA6D5B92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2AFBA-B96F-450F-9FD7-AC57B84EC4F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5723DA-7A69-4106-BB28-2D7EA7F0493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 + CARROLL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6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B90796-F578-47F2-933F-93B46F9E8B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8712B-9DFC-45D0-A68B-FA09AD3DD3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C14CD7-6E6E-4F57-89F4-CE9DD30228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6A179-44EB-4A4F-A3EC-70AA428C00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99DE97-508D-4872-A65B-1851F79FA7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8DDBE4-AFC9-4593-8E59-3AAEDC78461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AB84A7-2206-4D41-B294-F3F219EB218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4811">
              <a:spcBef>
                <a:spcPct val="0"/>
              </a:spcBef>
            </a:pPr>
            <a:endParaRPr lang="en-US" dirty="0" smtClean="0"/>
          </a:p>
          <a:p>
            <a:pPr defTabSz="894811">
              <a:spcBef>
                <a:spcPct val="0"/>
              </a:spcBef>
            </a:pPr>
            <a:endParaRPr lang="en-US" dirty="0" smtClean="0"/>
          </a:p>
          <a:p>
            <a:pPr defTabSz="89481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05EACC-6A41-4D23-B54C-2DEF54F52A4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4811">
              <a:spcBef>
                <a:spcPct val="0"/>
              </a:spcBef>
            </a:pPr>
            <a:endParaRPr lang="en-US" dirty="0" smtClean="0"/>
          </a:p>
          <a:p>
            <a:pPr defTabSz="894811">
              <a:spcBef>
                <a:spcPct val="0"/>
              </a:spcBef>
            </a:pPr>
            <a:endParaRPr lang="en-US" dirty="0" smtClean="0"/>
          </a:p>
          <a:p>
            <a:pPr defTabSz="89481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05EACC-6A41-4D23-B54C-2DEF54F52A4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40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 + CARROLL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49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406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505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dirty="0" smtClean="0"/>
              <a:t>CARROLL</a:t>
            </a: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06BD15-199F-4332-B899-A1855D7EA4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4811">
              <a:spcBef>
                <a:spcPct val="0"/>
              </a:spcBef>
            </a:pPr>
            <a:r>
              <a:rPr lang="en-US" dirty="0" smtClean="0"/>
              <a:t>CARROLL</a:t>
            </a: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3EE4A-123F-42F4-B228-D9BD2035A0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4811">
              <a:spcBef>
                <a:spcPct val="0"/>
              </a:spcBef>
            </a:pPr>
            <a:r>
              <a:rPr lang="en-US" dirty="0" smtClean="0"/>
              <a:t>CARROLL</a:t>
            </a: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3EE4A-123F-42F4-B228-D9BD2035A0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defTabSz="894811">
              <a:spcBef>
                <a:spcPct val="0"/>
              </a:spcBef>
              <a:buFontTx/>
              <a:buNone/>
            </a:pPr>
            <a:r>
              <a:rPr lang="en-US" dirty="0" smtClean="0"/>
              <a:t>CARROLL</a:t>
            </a: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3EE4A-123F-42F4-B228-D9BD2035A0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621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466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368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15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CARROLL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382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711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508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746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31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428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013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29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</a:p>
          <a:p>
            <a:endParaRPr lang="en-US" dirty="0" smtClean="0"/>
          </a:p>
          <a:p>
            <a:r>
              <a:rPr lang="en-US" dirty="0" smtClean="0"/>
              <a:t>-describe the definition of</a:t>
            </a:r>
            <a:r>
              <a:rPr lang="en-US" baseline="0" dirty="0" smtClean="0"/>
              <a:t> a museum</a:t>
            </a:r>
          </a:p>
          <a:p>
            <a:r>
              <a:rPr lang="en-US" baseline="0" dirty="0" smtClean="0"/>
              <a:t>-data were confidential</a:t>
            </a:r>
          </a:p>
          <a:p>
            <a:r>
              <a:rPr lang="en-US" baseline="0" dirty="0" smtClean="0"/>
              <a:t>-memories decline before 1994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91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50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50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8021A-2A1F-4C75-87A5-E5BA35CBBA2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5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4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0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2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9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8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4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8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90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DFCCF-5303-49DF-8FB5-DAEDE1A5526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C455-F588-4A8A-9EF5-FA4A273F07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4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7.jpeg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7.jpeg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" y="457200"/>
            <a:ext cx="8229600" cy="5334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95800" y="5943600"/>
            <a:ext cx="42291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dirty="0" smtClean="0">
                <a:solidFill>
                  <a:srgbClr val="D09722"/>
                </a:solidFill>
                <a:latin typeface="Arial"/>
                <a:cs typeface="Arial"/>
              </a:rPr>
              <a:t>GENEROUSLY SUPPORTED BY: 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The Andrew W. Mellon Foundation, The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Kresge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Foundation, The John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D.and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Catherine T. MacArthur Foundation, The Rockefeller Brothers Fund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4572000"/>
            <a:ext cx="78165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 smtClean="0">
                <a:solidFill>
                  <a:srgbClr val="D09722"/>
                </a:solidFill>
                <a:latin typeface="Arial"/>
                <a:cs typeface="Arial"/>
              </a:rPr>
              <a:t>A STUDY BY:</a:t>
            </a:r>
            <a:endParaRPr lang="en-US" sz="1000" dirty="0">
              <a:solidFill>
                <a:schemeClr val="tx1">
                  <a:tint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43600" y="1447800"/>
            <a:ext cx="2743200" cy="1066800"/>
          </a:xfrm>
          <a:prstGeom prst="rect">
            <a:avLst/>
          </a:prstGeom>
          <a:solidFill>
            <a:srgbClr val="D097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447799"/>
            <a:ext cx="4892465" cy="10752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" y="1447800"/>
            <a:ext cx="304800" cy="1066800"/>
          </a:xfrm>
          <a:prstGeom prst="rect">
            <a:avLst/>
          </a:prstGeom>
          <a:solidFill>
            <a:srgbClr val="D097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876800"/>
            <a:ext cx="2787428" cy="4825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4953000"/>
            <a:ext cx="1640946" cy="4000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4953000"/>
            <a:ext cx="2533952" cy="3831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8600" y="4648200"/>
            <a:ext cx="140607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 smtClean="0">
                <a:solidFill>
                  <a:srgbClr val="D09722"/>
                </a:solidFill>
                <a:latin typeface="Arial"/>
                <a:cs typeface="Arial"/>
              </a:rPr>
              <a:t>A JOINT INITIATIVE OF:</a:t>
            </a:r>
            <a:endParaRPr lang="en-US" sz="1000" dirty="0">
              <a:solidFill>
                <a:schemeClr val="tx1">
                  <a:tint val="75000"/>
                </a:schemeClr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75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" y="914400"/>
            <a:ext cx="8197850" cy="5745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aseline="30000" dirty="0">
                <a:latin typeface="Arial"/>
                <a:cs typeface="Arial"/>
              </a:rPr>
              <a:t>There was a </a:t>
            </a:r>
            <a:r>
              <a:rPr lang="en-US" sz="2800" b="1" baseline="30000" dirty="0">
                <a:latin typeface="Arial"/>
                <a:cs typeface="Arial"/>
              </a:rPr>
              <a:t>substantial increase</a:t>
            </a:r>
            <a:r>
              <a:rPr lang="en-US" sz="2800" baseline="30000" dirty="0">
                <a:latin typeface="Arial"/>
                <a:cs typeface="Arial"/>
              </a:rPr>
              <a:t> in cultural facilities building, particularly between 1998 and 2001, the “building boom.” </a:t>
            </a:r>
          </a:p>
        </p:txBody>
      </p:sp>
      <p:graphicFrame>
        <p:nvGraphicFramePr>
          <p:cNvPr id="10" name="Chart 9" title="Total Cost of Cultural Building in the U.S. by Type of Facility: 1994-200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928984"/>
              </p:ext>
            </p:extLst>
          </p:nvPr>
        </p:nvGraphicFramePr>
        <p:xfrm>
          <a:off x="228600" y="1488916"/>
          <a:ext cx="8610600" cy="437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5838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332037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134805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135996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065323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342250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5609988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422005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82313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428865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34962"/>
          </a:xfrm>
        </p:spPr>
        <p:txBody>
          <a:bodyPr lIns="0" tIns="0" rIns="0" bIns="0" anchor="t" anchorCtr="0">
            <a:normAutofit/>
          </a:bodyPr>
          <a:lstStyle/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RESEARCH TEAM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807697"/>
          </a:xfrm>
        </p:spPr>
        <p:txBody>
          <a:bodyPr lIns="0" tIns="0" rIns="0" bIns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Arial"/>
                <a:cs typeface="Arial"/>
              </a:rPr>
              <a:t>Joanna </a:t>
            </a:r>
            <a:r>
              <a:rPr lang="en-US" sz="1800" b="1" dirty="0" err="1" smtClean="0">
                <a:latin typeface="Arial"/>
                <a:cs typeface="Arial"/>
              </a:rPr>
              <a:t>Woronkowicz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</a:t>
            </a:r>
            <a:r>
              <a:rPr lang="en-US" sz="1800" b="1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Cultural Policy Center, University of Chicago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Arial"/>
                <a:cs typeface="Arial"/>
              </a:rPr>
              <a:t>Carroll </a:t>
            </a:r>
            <a:r>
              <a:rPr lang="en-US" sz="1800" b="1" dirty="0" err="1">
                <a:latin typeface="Arial"/>
                <a:cs typeface="Arial"/>
              </a:rPr>
              <a:t>Joynes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Cultural Policy Center, University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of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Chicago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Arial"/>
                <a:cs typeface="Arial"/>
              </a:rPr>
              <a:t>Peter </a:t>
            </a:r>
            <a:r>
              <a:rPr lang="en-US" sz="1800" b="1" dirty="0" err="1" smtClean="0">
                <a:latin typeface="Arial"/>
                <a:cs typeface="Arial"/>
              </a:rPr>
              <a:t>Frumkin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School of Social Policy and Practice, University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of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Pennsylvania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Arial"/>
                <a:cs typeface="Arial"/>
              </a:rPr>
              <a:t>Ana </a:t>
            </a:r>
            <a:r>
              <a:rPr lang="en-US" sz="1800" b="1" dirty="0" err="1">
                <a:latin typeface="Arial"/>
                <a:cs typeface="Arial"/>
              </a:rPr>
              <a:t>Kolendo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RGK Center for Philanthropy and Community Service, University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of Texas at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Austin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latin typeface="Arial"/>
                <a:cs typeface="Arial"/>
              </a:rPr>
              <a:t>Robert </a:t>
            </a:r>
            <a:r>
              <a:rPr lang="en-US" sz="1800" b="1" dirty="0" err="1">
                <a:latin typeface="Arial"/>
                <a:cs typeface="Arial"/>
              </a:rPr>
              <a:t>Gertner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Booth School of Business, University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of Chicago 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b="1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latin typeface="Arial"/>
                <a:cs typeface="Arial"/>
              </a:rPr>
              <a:t>Bruce </a:t>
            </a:r>
            <a:r>
              <a:rPr lang="en-US" sz="1800" b="1" dirty="0">
                <a:latin typeface="Arial"/>
                <a:cs typeface="Arial"/>
              </a:rPr>
              <a:t>Seaman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Andrew Young School of Policy Studies, Georgia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State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University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latin typeface="Arial"/>
                <a:cs typeface="Arial"/>
              </a:rPr>
              <a:t>Norman </a:t>
            </a:r>
            <a:r>
              <a:rPr lang="en-US" sz="1800" b="1" dirty="0">
                <a:latin typeface="Arial"/>
                <a:cs typeface="Arial"/>
              </a:rPr>
              <a:t>Bradburn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NORC at the University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of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Chicago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91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176585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7323783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40703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351801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632" y="1187739"/>
            <a:ext cx="6181148" cy="448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80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328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17679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3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07876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1888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26161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84756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86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Establish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the project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report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as a fundamental reference for any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cultural organization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the country planning construction, renovation,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or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expansion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Establish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a long-term resource for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scholars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doing work in cultural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policy by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making data we collected available to the general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community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researchers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Provide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guidance to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executive officers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having conversations with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potential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funder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s about initiating and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completing successful building projects.</a:t>
            </a:r>
          </a:p>
          <a:p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Make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the report (and its authors) automatic points of reference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for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governmental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leaders and foundations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considering support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for cultural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institutions.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AUDIENCE AND GOALS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83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05050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57759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9175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41751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7459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87670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1995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19928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32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14" y="1184148"/>
            <a:ext cx="6180573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029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033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Full academic report</a:t>
            </a:r>
          </a:p>
          <a:p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Two-page graphical overview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Four case studies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Two instructional videos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Virtual bookshelf of related reading materials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D</a:t>
            </a:r>
            <a:r>
              <a:rPr lang="en-US" sz="1800" dirty="0" smtClean="0">
                <a:latin typeface="Arial"/>
                <a:cs typeface="Arial"/>
              </a:rPr>
              <a:t>ata in NORC Data Enclave</a:t>
            </a:r>
          </a:p>
          <a:p>
            <a:pPr marL="0" indent="0">
              <a:buNone/>
            </a:pP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Forthcoming: two books being published by the University of Chicago Press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RESOURCES FOR ORGANIZATIONS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culturalpolicy.uchicago.edu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setinstone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09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28014"/>
            <a:ext cx="5486400" cy="4839386"/>
          </a:xfrm>
        </p:spPr>
        <p:txBody>
          <a:bodyPr lIns="0" tIns="0" rIns="0" bIns="0">
            <a:noAutofit/>
          </a:bodyPr>
          <a:lstStyle/>
          <a:p>
            <a:pPr marL="233363" indent="-233363"/>
            <a:r>
              <a:rPr lang="en-US" sz="1750" dirty="0">
                <a:latin typeface="Arial"/>
                <a:cs typeface="Arial"/>
              </a:rPr>
              <a:t>There was a </a:t>
            </a:r>
            <a:r>
              <a:rPr lang="en-US" sz="1750" b="1" dirty="0">
                <a:latin typeface="Arial"/>
                <a:cs typeface="Arial"/>
              </a:rPr>
              <a:t>substantial </a:t>
            </a:r>
            <a:r>
              <a:rPr lang="en-US" sz="1750" b="1" dirty="0" smtClean="0">
                <a:latin typeface="Arial"/>
                <a:cs typeface="Arial"/>
              </a:rPr>
              <a:t>uptick </a:t>
            </a:r>
            <a:r>
              <a:rPr lang="en-US" sz="1750" dirty="0" smtClean="0">
                <a:latin typeface="Arial"/>
                <a:cs typeface="Arial"/>
              </a:rPr>
              <a:t>in </a:t>
            </a:r>
            <a:r>
              <a:rPr lang="en-US" sz="1750" dirty="0">
                <a:latin typeface="Arial"/>
                <a:cs typeface="Arial"/>
              </a:rPr>
              <a:t>cultural facilities </a:t>
            </a:r>
            <a:r>
              <a:rPr lang="en-US" sz="1750" dirty="0" smtClean="0">
                <a:latin typeface="Arial"/>
                <a:cs typeface="Arial"/>
              </a:rPr>
              <a:t>building, particularly </a:t>
            </a:r>
            <a:r>
              <a:rPr lang="en-US" sz="1750" dirty="0">
                <a:latin typeface="Arial"/>
                <a:cs typeface="Arial"/>
              </a:rPr>
              <a:t>between 1998 and 2001, the </a:t>
            </a:r>
            <a:r>
              <a:rPr lang="en-US" sz="1750" dirty="0" smtClean="0">
                <a:latin typeface="Arial"/>
                <a:cs typeface="Arial"/>
              </a:rPr>
              <a:t/>
            </a:r>
            <a:br>
              <a:rPr lang="en-US" sz="1750" dirty="0" smtClean="0">
                <a:latin typeface="Arial"/>
                <a:cs typeface="Arial"/>
              </a:rPr>
            </a:br>
            <a:r>
              <a:rPr lang="en-US" sz="1750" dirty="0" smtClean="0">
                <a:latin typeface="Arial"/>
                <a:cs typeface="Arial"/>
              </a:rPr>
              <a:t>“</a:t>
            </a:r>
            <a:r>
              <a:rPr lang="en-US" sz="1750" dirty="0">
                <a:latin typeface="Arial"/>
                <a:cs typeface="Arial"/>
              </a:rPr>
              <a:t>building boom</a:t>
            </a:r>
            <a:r>
              <a:rPr lang="en-US" sz="1750" dirty="0" smtClean="0">
                <a:latin typeface="Arial"/>
                <a:cs typeface="Arial"/>
              </a:rPr>
              <a:t>.”</a:t>
            </a:r>
          </a:p>
          <a:p>
            <a:pPr marL="233363" indent="-233363">
              <a:spcBef>
                <a:spcPts val="0"/>
              </a:spcBef>
              <a:buNone/>
            </a:pPr>
            <a:r>
              <a:rPr lang="en-US" sz="1750" dirty="0" smtClean="0">
                <a:latin typeface="Arial"/>
                <a:cs typeface="Arial"/>
              </a:rPr>
              <a:t> </a:t>
            </a:r>
          </a:p>
          <a:p>
            <a:pPr marL="233363" indent="-233363">
              <a:spcBef>
                <a:spcPts val="0"/>
              </a:spcBef>
            </a:pPr>
            <a:r>
              <a:rPr lang="en-US" sz="1750" b="1" dirty="0">
                <a:latin typeface="Arial"/>
                <a:cs typeface="Arial"/>
              </a:rPr>
              <a:t>Performing arts </a:t>
            </a:r>
            <a:r>
              <a:rPr lang="en-US" sz="1750" b="1" dirty="0" smtClean="0">
                <a:latin typeface="Arial"/>
                <a:cs typeface="Arial"/>
              </a:rPr>
              <a:t>centers </a:t>
            </a:r>
            <a:r>
              <a:rPr lang="en-US" sz="1750" dirty="0" smtClean="0">
                <a:latin typeface="Arial"/>
                <a:cs typeface="Arial"/>
              </a:rPr>
              <a:t>(PACs</a:t>
            </a:r>
            <a:r>
              <a:rPr lang="en-US" sz="1750" dirty="0">
                <a:latin typeface="Arial"/>
                <a:cs typeface="Arial"/>
              </a:rPr>
              <a:t>) were the </a:t>
            </a:r>
            <a:r>
              <a:rPr lang="en-US" sz="1750" dirty="0" smtClean="0">
                <a:latin typeface="Arial"/>
                <a:cs typeface="Arial"/>
              </a:rPr>
              <a:t>dominant </a:t>
            </a:r>
            <a:br>
              <a:rPr lang="en-US" sz="1750" dirty="0" smtClean="0">
                <a:latin typeface="Arial"/>
                <a:cs typeface="Arial"/>
              </a:rPr>
            </a:br>
            <a:r>
              <a:rPr lang="en-US" sz="1750" dirty="0" smtClean="0">
                <a:latin typeface="Arial"/>
                <a:cs typeface="Arial"/>
              </a:rPr>
              <a:t>form of new </a:t>
            </a:r>
            <a:r>
              <a:rPr lang="en-US" sz="1750" dirty="0">
                <a:latin typeface="Arial"/>
                <a:cs typeface="Arial"/>
              </a:rPr>
              <a:t>facilities</a:t>
            </a:r>
            <a:r>
              <a:rPr lang="en-US" sz="1750" dirty="0" smtClean="0">
                <a:latin typeface="Arial"/>
                <a:cs typeface="Arial"/>
              </a:rPr>
              <a:t>.</a:t>
            </a:r>
          </a:p>
          <a:p>
            <a:pPr marL="233363" indent="-233363">
              <a:spcBef>
                <a:spcPts val="0"/>
              </a:spcBef>
              <a:buNone/>
            </a:pPr>
            <a:r>
              <a:rPr lang="en-US" sz="1750" dirty="0" smtClean="0">
                <a:latin typeface="Arial"/>
                <a:cs typeface="Arial"/>
              </a:rPr>
              <a:t> </a:t>
            </a:r>
          </a:p>
          <a:p>
            <a:pPr marL="233363" indent="-233363">
              <a:spcBef>
                <a:spcPts val="0"/>
              </a:spcBef>
            </a:pPr>
            <a:r>
              <a:rPr lang="en-US" sz="1750" dirty="0">
                <a:latin typeface="Arial"/>
                <a:cs typeface="Arial"/>
              </a:rPr>
              <a:t>Building in the arts </a:t>
            </a:r>
            <a:r>
              <a:rPr lang="en-US" sz="1750" b="1" dirty="0">
                <a:latin typeface="Arial"/>
                <a:cs typeface="Arial"/>
              </a:rPr>
              <a:t>grew </a:t>
            </a:r>
            <a:r>
              <a:rPr lang="en-US" sz="1750" b="1" dirty="0" smtClean="0">
                <a:latin typeface="Arial"/>
                <a:cs typeface="Arial"/>
              </a:rPr>
              <a:t>faster than</a:t>
            </a:r>
            <a:r>
              <a:rPr lang="en-US" sz="1750" b="1" dirty="0">
                <a:latin typeface="Arial"/>
                <a:cs typeface="Arial"/>
              </a:rPr>
              <a:t>, or on par </a:t>
            </a:r>
            <a:r>
              <a:rPr lang="en-US" sz="1750" b="1" dirty="0" smtClean="0">
                <a:latin typeface="Arial"/>
                <a:cs typeface="Arial"/>
              </a:rPr>
              <a:t/>
            </a:r>
            <a:br>
              <a:rPr lang="en-US" sz="1750" b="1" dirty="0" smtClean="0">
                <a:latin typeface="Arial"/>
                <a:cs typeface="Arial"/>
              </a:rPr>
            </a:br>
            <a:r>
              <a:rPr lang="en-US" sz="1750" b="1" dirty="0" smtClean="0">
                <a:latin typeface="Arial"/>
                <a:cs typeface="Arial"/>
              </a:rPr>
              <a:t>with</a:t>
            </a:r>
            <a:r>
              <a:rPr lang="en-US" sz="1750" b="1" dirty="0">
                <a:latin typeface="Arial"/>
                <a:cs typeface="Arial"/>
              </a:rPr>
              <a:t>, </a:t>
            </a:r>
            <a:r>
              <a:rPr lang="en-US" sz="1750" b="1" dirty="0" smtClean="0">
                <a:latin typeface="Arial"/>
                <a:cs typeface="Arial"/>
              </a:rPr>
              <a:t>building in </a:t>
            </a:r>
            <a:r>
              <a:rPr lang="en-US" sz="1750" b="1" dirty="0">
                <a:latin typeface="Arial"/>
                <a:cs typeface="Arial"/>
              </a:rPr>
              <a:t>other sectors</a:t>
            </a:r>
            <a:r>
              <a:rPr lang="en-US" sz="1750" dirty="0">
                <a:latin typeface="Arial"/>
                <a:cs typeface="Arial"/>
              </a:rPr>
              <a:t>, </a:t>
            </a:r>
            <a:r>
              <a:rPr lang="en-US" sz="1750" dirty="0" smtClean="0">
                <a:latin typeface="Arial"/>
                <a:cs typeface="Arial"/>
              </a:rPr>
              <a:t>particularly hospitals </a:t>
            </a:r>
            <a:br>
              <a:rPr lang="en-US" sz="1750" dirty="0" smtClean="0">
                <a:latin typeface="Arial"/>
                <a:cs typeface="Arial"/>
              </a:rPr>
            </a:br>
            <a:r>
              <a:rPr lang="en-US" sz="1750" dirty="0" smtClean="0">
                <a:latin typeface="Arial"/>
                <a:cs typeface="Arial"/>
              </a:rPr>
              <a:t>and </a:t>
            </a:r>
            <a:r>
              <a:rPr lang="en-US" sz="1750" dirty="0">
                <a:latin typeface="Arial"/>
                <a:cs typeface="Arial"/>
              </a:rPr>
              <a:t>education</a:t>
            </a:r>
            <a:r>
              <a:rPr lang="en-US" sz="1750" dirty="0" smtClean="0">
                <a:latin typeface="Arial"/>
                <a:cs typeface="Arial"/>
              </a:rPr>
              <a:t>.</a:t>
            </a:r>
          </a:p>
          <a:p>
            <a:pPr marL="233363" indent="-233363">
              <a:spcBef>
                <a:spcPts val="0"/>
              </a:spcBef>
              <a:buNone/>
            </a:pPr>
            <a:r>
              <a:rPr lang="en-US" sz="1750" dirty="0" smtClean="0">
                <a:latin typeface="Arial"/>
                <a:cs typeface="Arial"/>
              </a:rPr>
              <a:t> </a:t>
            </a:r>
          </a:p>
          <a:p>
            <a:pPr marL="233363" indent="-233363">
              <a:spcBef>
                <a:spcPts val="0"/>
              </a:spcBef>
            </a:pPr>
            <a:r>
              <a:rPr lang="en-US" sz="1750" b="1" dirty="0">
                <a:latin typeface="Arial"/>
                <a:cs typeface="Arial"/>
              </a:rPr>
              <a:t>The South saw a </a:t>
            </a:r>
            <a:r>
              <a:rPr lang="en-US" sz="1750" b="1" dirty="0" smtClean="0">
                <a:latin typeface="Arial"/>
                <a:cs typeface="Arial"/>
              </a:rPr>
              <a:t>significantly greater </a:t>
            </a:r>
            <a:r>
              <a:rPr lang="en-US" sz="1750" b="1" dirty="0">
                <a:latin typeface="Arial"/>
                <a:cs typeface="Arial"/>
              </a:rPr>
              <a:t>increase </a:t>
            </a:r>
            <a:r>
              <a:rPr lang="en-US" sz="1750" dirty="0">
                <a:latin typeface="Arial"/>
                <a:cs typeface="Arial"/>
              </a:rPr>
              <a:t>in </a:t>
            </a:r>
            <a:r>
              <a:rPr lang="en-US" sz="1750" dirty="0" smtClean="0">
                <a:latin typeface="Arial"/>
                <a:cs typeface="Arial"/>
              </a:rPr>
              <a:t/>
            </a:r>
            <a:br>
              <a:rPr lang="en-US" sz="1750" dirty="0" smtClean="0">
                <a:latin typeface="Arial"/>
                <a:cs typeface="Arial"/>
              </a:rPr>
            </a:br>
            <a:r>
              <a:rPr lang="en-US" sz="1750" dirty="0" smtClean="0">
                <a:latin typeface="Arial"/>
                <a:cs typeface="Arial"/>
              </a:rPr>
              <a:t>the total number </a:t>
            </a:r>
            <a:r>
              <a:rPr lang="en-US" sz="1750" dirty="0">
                <a:latin typeface="Arial"/>
                <a:cs typeface="Arial"/>
              </a:rPr>
              <a:t>of cultural </a:t>
            </a:r>
            <a:r>
              <a:rPr lang="en-US" sz="1750" dirty="0" smtClean="0">
                <a:latin typeface="Arial"/>
                <a:cs typeface="Arial"/>
              </a:rPr>
              <a:t>facilities during </a:t>
            </a:r>
            <a:r>
              <a:rPr lang="en-US" sz="1750" dirty="0">
                <a:latin typeface="Arial"/>
                <a:cs typeface="Arial"/>
              </a:rPr>
              <a:t>the </a:t>
            </a:r>
            <a:r>
              <a:rPr lang="en-US" sz="1750" dirty="0" smtClean="0">
                <a:latin typeface="Arial"/>
                <a:cs typeface="Arial"/>
              </a:rPr>
              <a:t>period studied when </a:t>
            </a:r>
            <a:r>
              <a:rPr lang="en-US" sz="1750" dirty="0">
                <a:latin typeface="Arial"/>
                <a:cs typeface="Arial"/>
              </a:rPr>
              <a:t>compared to other </a:t>
            </a:r>
            <a:r>
              <a:rPr lang="en-US" sz="1750" dirty="0" smtClean="0">
                <a:latin typeface="Arial"/>
                <a:cs typeface="Arial"/>
              </a:rPr>
              <a:t>parts of </a:t>
            </a:r>
            <a:r>
              <a:rPr lang="en-US" sz="1750" dirty="0">
                <a:latin typeface="Arial"/>
                <a:cs typeface="Arial"/>
              </a:rPr>
              <a:t>the country</a:t>
            </a:r>
            <a:r>
              <a:rPr lang="en-US" sz="1750" dirty="0" smtClean="0">
                <a:latin typeface="Arial"/>
                <a:cs typeface="Arial"/>
              </a:rPr>
              <a:t>.</a:t>
            </a:r>
          </a:p>
          <a:p>
            <a:pPr marL="233363" indent="-233363">
              <a:spcBef>
                <a:spcPts val="0"/>
              </a:spcBef>
              <a:buNone/>
            </a:pPr>
            <a:r>
              <a:rPr lang="en-US" sz="1750" dirty="0" smtClean="0">
                <a:latin typeface="Arial"/>
                <a:cs typeface="Arial"/>
              </a:rPr>
              <a:t> </a:t>
            </a:r>
          </a:p>
          <a:p>
            <a:pPr marL="233363" indent="-233363">
              <a:spcBef>
                <a:spcPts val="0"/>
              </a:spcBef>
            </a:pPr>
            <a:r>
              <a:rPr lang="en-US" sz="1750" b="1" dirty="0">
                <a:latin typeface="Arial"/>
                <a:cs typeface="Arial"/>
              </a:rPr>
              <a:t>Small cities </a:t>
            </a:r>
            <a:r>
              <a:rPr lang="en-US" sz="1750" dirty="0">
                <a:latin typeface="Arial"/>
                <a:cs typeface="Arial"/>
              </a:rPr>
              <a:t>(fewer </a:t>
            </a:r>
            <a:r>
              <a:rPr lang="en-US" sz="1750" dirty="0" smtClean="0">
                <a:latin typeface="Arial"/>
                <a:cs typeface="Arial"/>
              </a:rPr>
              <a:t>than 500,000 </a:t>
            </a:r>
            <a:r>
              <a:rPr lang="en-US" sz="1750" dirty="0">
                <a:latin typeface="Arial"/>
                <a:cs typeface="Arial"/>
              </a:rPr>
              <a:t>people) </a:t>
            </a:r>
            <a:r>
              <a:rPr lang="en-US" sz="1750" dirty="0" smtClean="0">
                <a:latin typeface="Arial"/>
                <a:cs typeface="Arial"/>
              </a:rPr>
              <a:t>were also </a:t>
            </a:r>
            <a:r>
              <a:rPr lang="en-US" sz="1750" dirty="0">
                <a:latin typeface="Arial"/>
                <a:cs typeface="Arial"/>
              </a:rPr>
              <a:t>building, </a:t>
            </a:r>
            <a:r>
              <a:rPr lang="en-US" sz="1750" dirty="0" smtClean="0">
                <a:latin typeface="Arial"/>
                <a:cs typeface="Arial"/>
              </a:rPr>
              <a:t>and many for the </a:t>
            </a:r>
            <a:r>
              <a:rPr lang="en-US" sz="1750" dirty="0">
                <a:latin typeface="Arial"/>
                <a:cs typeface="Arial"/>
              </a:rPr>
              <a:t>first time.</a:t>
            </a:r>
            <a:endParaRPr lang="en-US" sz="1750" dirty="0" smtClean="0">
              <a:latin typeface="Arial"/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066800"/>
            <a:ext cx="2427233" cy="1564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887" y="3124200"/>
            <a:ext cx="2427246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0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28014"/>
            <a:ext cx="5486400" cy="4839386"/>
          </a:xfrm>
        </p:spPr>
        <p:txBody>
          <a:bodyPr lIns="0" tIns="0" rIns="0" bIns="0">
            <a:noAutofit/>
          </a:bodyPr>
          <a:lstStyle/>
          <a:p>
            <a:pPr marL="233363" indent="-233363"/>
            <a:r>
              <a:rPr lang="en-US" sz="1750" dirty="0" smtClean="0">
                <a:latin typeface="Arial"/>
                <a:cs typeface="Arial"/>
              </a:rPr>
              <a:t>Museums, like PACs, saw a </a:t>
            </a:r>
            <a:r>
              <a:rPr lang="en-US" sz="1750" b="1" dirty="0" smtClean="0">
                <a:latin typeface="Arial"/>
                <a:cs typeface="Arial"/>
              </a:rPr>
              <a:t>substantial uptick </a:t>
            </a:r>
            <a:r>
              <a:rPr lang="en-US" sz="1750" dirty="0" smtClean="0">
                <a:latin typeface="Arial"/>
                <a:cs typeface="Arial"/>
              </a:rPr>
              <a:t>in facility building between </a:t>
            </a:r>
            <a:r>
              <a:rPr lang="en-US" sz="1750" dirty="0">
                <a:latin typeface="Arial"/>
                <a:cs typeface="Arial"/>
              </a:rPr>
              <a:t>1998 and </a:t>
            </a:r>
            <a:r>
              <a:rPr lang="en-US" sz="1750" dirty="0" smtClean="0">
                <a:latin typeface="Arial"/>
                <a:cs typeface="Arial"/>
              </a:rPr>
              <a:t>2001</a:t>
            </a:r>
          </a:p>
          <a:p>
            <a:pPr marL="0" indent="0">
              <a:buNone/>
            </a:pPr>
            <a:endParaRPr lang="en-US" sz="1750" dirty="0" smtClean="0">
              <a:latin typeface="Arial"/>
              <a:cs typeface="Arial"/>
            </a:endParaRPr>
          </a:p>
          <a:p>
            <a:pPr marL="233363" indent="-233363">
              <a:spcBef>
                <a:spcPts val="0"/>
              </a:spcBef>
            </a:pPr>
            <a:r>
              <a:rPr lang="en-US" sz="1750" dirty="0" smtClean="0">
                <a:latin typeface="Arial"/>
                <a:cs typeface="Arial"/>
              </a:rPr>
              <a:t>Museum building took place primarily in the </a:t>
            </a:r>
            <a:r>
              <a:rPr lang="en-US" sz="1750" b="1" dirty="0" smtClean="0">
                <a:latin typeface="Arial"/>
                <a:cs typeface="Arial"/>
              </a:rPr>
              <a:t>Northeastern </a:t>
            </a:r>
            <a:r>
              <a:rPr lang="en-US" sz="1750" dirty="0" smtClean="0">
                <a:latin typeface="Arial"/>
                <a:cs typeface="Arial"/>
              </a:rPr>
              <a:t>region of the U.S.</a:t>
            </a:r>
            <a:br>
              <a:rPr lang="en-US" sz="1750" dirty="0" smtClean="0">
                <a:latin typeface="Arial"/>
                <a:cs typeface="Arial"/>
              </a:rPr>
            </a:br>
            <a:endParaRPr lang="en-US" sz="1750" dirty="0" smtClean="0">
              <a:latin typeface="Arial"/>
              <a:cs typeface="Arial"/>
            </a:endParaRPr>
          </a:p>
          <a:p>
            <a:pPr marL="233363" indent="-233363">
              <a:spcBef>
                <a:spcPts val="0"/>
              </a:spcBef>
            </a:pPr>
            <a:r>
              <a:rPr lang="en-US" sz="1750" dirty="0" smtClean="0">
                <a:latin typeface="Arial"/>
                <a:cs typeface="Arial"/>
              </a:rPr>
              <a:t>Approximately 75% of museums were </a:t>
            </a:r>
            <a:r>
              <a:rPr lang="en-US" sz="1750" b="1" dirty="0" smtClean="0">
                <a:latin typeface="Arial"/>
                <a:cs typeface="Arial"/>
              </a:rPr>
              <a:t>privately-owned</a:t>
            </a:r>
            <a:r>
              <a:rPr lang="en-US" sz="1750" dirty="0" smtClean="0">
                <a:latin typeface="Arial"/>
                <a:cs typeface="Arial"/>
              </a:rPr>
              <a:t> institutions, 18% were government-owned and </a:t>
            </a:r>
            <a:r>
              <a:rPr lang="en-US" sz="1750" dirty="0">
                <a:latin typeface="Arial"/>
                <a:cs typeface="Arial"/>
              </a:rPr>
              <a:t>7</a:t>
            </a:r>
            <a:r>
              <a:rPr lang="en-US" sz="1750" dirty="0" smtClean="0">
                <a:latin typeface="Arial"/>
                <a:cs typeface="Arial"/>
              </a:rPr>
              <a:t>% were university-owned facilities.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066800"/>
            <a:ext cx="2427233" cy="1564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887" y="3124200"/>
            <a:ext cx="2427246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1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1" y="1371599"/>
            <a:ext cx="7946409" cy="1828801"/>
          </a:xfrm>
        </p:spPr>
        <p:txBody>
          <a:bodyPr lIns="0" tIns="0" rIns="0" bIns="0">
            <a:noAutofit/>
          </a:bodyPr>
          <a:lstStyle/>
          <a:p>
            <a:pPr marL="233363" indent="-233363"/>
            <a:r>
              <a:rPr lang="en-US" sz="1800" b="1" dirty="0" smtClean="0">
                <a:latin typeface="Arial"/>
                <a:cs typeface="Arial"/>
              </a:rPr>
              <a:t>Growing populations </a:t>
            </a:r>
            <a:r>
              <a:rPr lang="en-US" sz="1800" b="1" dirty="0">
                <a:latin typeface="Arial"/>
                <a:cs typeface="Arial"/>
              </a:rPr>
              <a:t>and higher average levels of education </a:t>
            </a:r>
            <a:r>
              <a:rPr lang="en-US" sz="1800" b="1" dirty="0" smtClean="0">
                <a:latin typeface="Arial"/>
                <a:cs typeface="Arial"/>
              </a:rPr>
              <a:t>and income </a:t>
            </a:r>
            <a:r>
              <a:rPr lang="en-US" sz="1800" dirty="0">
                <a:latin typeface="Arial"/>
                <a:cs typeface="Arial"/>
              </a:rPr>
              <a:t>help explain why some cities built more than others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  <a:p>
            <a:pPr marL="233363" indent="-233363"/>
            <a:endParaRPr lang="en-US" sz="1800" dirty="0" smtClean="0">
              <a:latin typeface="Arial"/>
              <a:cs typeface="Arial"/>
            </a:endParaRPr>
          </a:p>
          <a:p>
            <a:pPr marL="233363" indent="-233363"/>
            <a:r>
              <a:rPr lang="en-US" sz="1800" dirty="0">
                <a:latin typeface="Arial"/>
                <a:cs typeface="Arial"/>
              </a:rPr>
              <a:t>The </a:t>
            </a:r>
            <a:r>
              <a:rPr lang="en-US" sz="1800" b="1" dirty="0">
                <a:latin typeface="Arial"/>
                <a:cs typeface="Arial"/>
              </a:rPr>
              <a:t>supply</a:t>
            </a:r>
            <a:r>
              <a:rPr lang="en-US" sz="1800" dirty="0">
                <a:latin typeface="Arial"/>
                <a:cs typeface="Arial"/>
              </a:rPr>
              <a:t> of cultural facilities </a:t>
            </a:r>
            <a:r>
              <a:rPr lang="en-US" sz="1800" b="1" dirty="0" smtClean="0">
                <a:latin typeface="Arial"/>
                <a:cs typeface="Arial"/>
              </a:rPr>
              <a:t>appears to have exceeded the </a:t>
            </a:r>
            <a:r>
              <a:rPr lang="en-US" sz="1800" b="1" dirty="0">
                <a:latin typeface="Arial"/>
                <a:cs typeface="Arial"/>
              </a:rPr>
              <a:t>demand </a:t>
            </a:r>
            <a:br>
              <a:rPr lang="en-US" sz="1800" b="1" dirty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for </a:t>
            </a:r>
            <a:r>
              <a:rPr lang="en-US" sz="1800" dirty="0">
                <a:latin typeface="Arial"/>
                <a:cs typeface="Arial"/>
              </a:rPr>
              <a:t>them, particularly during the </a:t>
            </a:r>
            <a:r>
              <a:rPr lang="en-US" sz="1800" dirty="0" smtClean="0">
                <a:latin typeface="Arial"/>
                <a:cs typeface="Arial"/>
              </a:rPr>
              <a:t>building boom.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INVESTMENT DETERMINANTS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0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451723"/>
              </p:ext>
            </p:extLst>
          </p:nvPr>
        </p:nvGraphicFramePr>
        <p:xfrm>
          <a:off x="808183" y="1981200"/>
          <a:ext cx="7729011" cy="1114092"/>
        </p:xfrm>
        <a:graphic>
          <a:graphicData uri="http://schemas.openxmlformats.org/drawingml/2006/table">
            <a:tbl>
              <a:tblPr/>
              <a:tblGrid>
                <a:gridCol w="858779"/>
                <a:gridCol w="858779"/>
                <a:gridCol w="858779"/>
                <a:gridCol w="858779"/>
                <a:gridCol w="858779"/>
                <a:gridCol w="858779"/>
                <a:gridCol w="858779"/>
                <a:gridCol w="858779"/>
                <a:gridCol w="858779"/>
              </a:tblGrid>
              <a:tr h="1114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Calibri"/>
                          <a:cs typeface="Arial"/>
                        </a:rPr>
                        <a:t>Year 1</a:t>
                      </a:r>
                    </a:p>
                  </a:txBody>
                  <a:tcPr marL="62669" marR="626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Calibri"/>
                          <a:cs typeface="Arial"/>
                        </a:rPr>
                        <a:t>Year 2</a:t>
                      </a:r>
                    </a:p>
                  </a:txBody>
                  <a:tcPr marL="62669" marR="626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Calibri"/>
                          <a:cs typeface="Arial"/>
                        </a:rPr>
                        <a:t>Year 3</a:t>
                      </a:r>
                    </a:p>
                  </a:txBody>
                  <a:tcPr marL="62669" marR="626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Calibri"/>
                          <a:cs typeface="Arial"/>
                        </a:rPr>
                        <a:t>Year 4</a:t>
                      </a:r>
                    </a:p>
                  </a:txBody>
                  <a:tcPr marL="62669" marR="626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Calibri"/>
                          <a:cs typeface="Arial"/>
                        </a:rPr>
                        <a:t>Year 5</a:t>
                      </a:r>
                    </a:p>
                  </a:txBody>
                  <a:tcPr marL="62669" marR="626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Calibri"/>
                          <a:cs typeface="Arial"/>
                        </a:rPr>
                        <a:t>Year 6</a:t>
                      </a:r>
                    </a:p>
                  </a:txBody>
                  <a:tcPr marL="62669" marR="626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Calibri"/>
                          <a:cs typeface="Arial"/>
                        </a:rPr>
                        <a:t>Year 7</a:t>
                      </a:r>
                    </a:p>
                  </a:txBody>
                  <a:tcPr marL="62669" marR="626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Calibri"/>
                          <a:cs typeface="Arial"/>
                        </a:rPr>
                        <a:t>Year 8</a:t>
                      </a:r>
                    </a:p>
                  </a:txBody>
                  <a:tcPr marL="62669" marR="626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Calibri"/>
                          <a:cs typeface="Arial"/>
                        </a:rPr>
                        <a:t>Year 9</a:t>
                      </a:r>
                    </a:p>
                  </a:txBody>
                  <a:tcPr marL="62669" marR="626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5810" name="TextBox 43"/>
          <p:cNvSpPr txBox="1">
            <a:spLocks noChangeArrowheads="1"/>
          </p:cNvSpPr>
          <p:nvPr/>
        </p:nvSpPr>
        <p:spPr bwMode="auto">
          <a:xfrm>
            <a:off x="1066800" y="1447800"/>
            <a:ext cx="72247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Average Timeline for a Cultural Building Project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5082" y="3200401"/>
            <a:ext cx="8233835" cy="2088922"/>
            <a:chOff x="0" y="3429000"/>
            <a:chExt cx="9010650" cy="2286000"/>
          </a:xfrm>
        </p:grpSpPr>
        <p:sp>
          <p:nvSpPr>
            <p:cNvPr id="75800" name="Text Box 6"/>
            <p:cNvSpPr txBox="1">
              <a:spLocks noChangeArrowheads="1"/>
            </p:cNvSpPr>
            <p:nvPr/>
          </p:nvSpPr>
          <p:spPr bwMode="auto">
            <a:xfrm>
              <a:off x="0" y="3962400"/>
              <a:ext cx="1905000" cy="17526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Aft>
                  <a:spcPts val="1000"/>
                </a:spcAft>
              </a:pPr>
              <a:r>
                <a:rPr lang="en-US" sz="1600" dirty="0">
                  <a:latin typeface="Arial"/>
                  <a:cs typeface="Arial"/>
                </a:rPr>
                <a:t>Staff first start to spend time exploring the possibility of new/renovated space</a:t>
              </a:r>
            </a:p>
          </p:txBody>
        </p:sp>
        <p:sp>
          <p:nvSpPr>
            <p:cNvPr id="75801" name="Text Box 7"/>
            <p:cNvSpPr txBox="1">
              <a:spLocks noChangeArrowheads="1"/>
            </p:cNvSpPr>
            <p:nvPr/>
          </p:nvSpPr>
          <p:spPr bwMode="auto">
            <a:xfrm>
              <a:off x="1981200" y="3962400"/>
              <a:ext cx="1676400" cy="17526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Aft>
                  <a:spcPts val="1000"/>
                </a:spcAft>
              </a:pPr>
              <a:r>
                <a:rPr lang="en-US" sz="1600" dirty="0">
                  <a:latin typeface="Arial"/>
                  <a:cs typeface="Arial"/>
                </a:rPr>
                <a:t>Board first spent money on consultants or others to plan project</a:t>
              </a:r>
            </a:p>
          </p:txBody>
        </p:sp>
        <p:sp>
          <p:nvSpPr>
            <p:cNvPr id="75802" name="Text Box 8"/>
            <p:cNvSpPr txBox="1">
              <a:spLocks noChangeArrowheads="1"/>
            </p:cNvSpPr>
            <p:nvPr/>
          </p:nvSpPr>
          <p:spPr bwMode="auto">
            <a:xfrm>
              <a:off x="3752850" y="3962400"/>
              <a:ext cx="2057400" cy="17526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Aft>
                  <a:spcPts val="1000"/>
                </a:spcAft>
              </a:pPr>
              <a:r>
                <a:rPr lang="en-US" sz="1600" dirty="0">
                  <a:latin typeface="Arial"/>
                  <a:cs typeface="Arial"/>
                </a:rPr>
                <a:t>Board approved a specific construction plan with budget</a:t>
              </a:r>
            </a:p>
          </p:txBody>
        </p: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5948363" y="3962400"/>
              <a:ext cx="1462087" cy="1752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Aft>
                  <a:spcPts val="1000"/>
                </a:spcAft>
                <a:defRPr/>
              </a:pPr>
              <a:r>
                <a:rPr lang="en-US" sz="1600" dirty="0">
                  <a:latin typeface="Arial"/>
                  <a:cs typeface="Arial"/>
                </a:rPr>
                <a:t>Construction started</a:t>
              </a:r>
            </a:p>
          </p:txBody>
        </p:sp>
        <p:sp>
          <p:nvSpPr>
            <p:cNvPr id="1034" name="Text Box 10"/>
            <p:cNvSpPr txBox="1">
              <a:spLocks noChangeArrowheads="1"/>
            </p:cNvSpPr>
            <p:nvPr/>
          </p:nvSpPr>
          <p:spPr bwMode="auto">
            <a:xfrm>
              <a:off x="7543800" y="3962400"/>
              <a:ext cx="1466850" cy="1752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Aft>
                  <a:spcPts val="1000"/>
                </a:spcAft>
                <a:defRPr/>
              </a:pPr>
              <a:r>
                <a:rPr lang="en-US" sz="1600" dirty="0">
                  <a:latin typeface="Arial"/>
                  <a:cs typeface="Arial"/>
                </a:rPr>
                <a:t>Project opening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>
              <a:off x="2038351" y="3657600"/>
              <a:ext cx="457200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5400000">
              <a:off x="153194" y="36568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>
              <a:off x="4858544" y="36568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5791994" y="36568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8611394" y="36568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669430" y="3512388"/>
              <a:ext cx="1252538" cy="370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Stage 1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31331" y="3518456"/>
              <a:ext cx="1252538" cy="370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Stage 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33951" y="3511074"/>
              <a:ext cx="1252538" cy="370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Stage 3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84181" y="3518456"/>
              <a:ext cx="1252538" cy="370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Stage 4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FEASIBILITY OF CULTURAL BUILDING PROJECTS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5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Box 4"/>
          <p:cNvSpPr txBox="1">
            <a:spLocks noChangeArrowheads="1"/>
          </p:cNvSpPr>
          <p:nvPr/>
        </p:nvSpPr>
        <p:spPr bwMode="auto">
          <a:xfrm>
            <a:off x="1371600" y="999067"/>
            <a:ext cx="6372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Franklin Gothic Demi"/>
                <a:cs typeface="Franklin Gothic Demi"/>
              </a:rPr>
              <a:t>Average Timeline for a Cultural Building Project by Type of Project</a:t>
            </a:r>
            <a:endParaRPr lang="en-US" sz="2400" dirty="0">
              <a:latin typeface="Franklin Gothic Demi"/>
              <a:cs typeface="Franklin Gothic Demi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127006892"/>
              </p:ext>
            </p:extLst>
          </p:nvPr>
        </p:nvGraphicFramePr>
        <p:xfrm>
          <a:off x="821266" y="2057400"/>
          <a:ext cx="7772400" cy="407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rgbClr val="D09722"/>
                </a:solidFill>
                <a:latin typeface="Arial"/>
                <a:cs typeface="Arial"/>
              </a:rPr>
              <a:t>THE FEASIBILITY OF CULTURAL BUILDING PROJECTS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8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Box 4"/>
          <p:cNvSpPr txBox="1">
            <a:spLocks noChangeArrowheads="1"/>
          </p:cNvSpPr>
          <p:nvPr/>
        </p:nvSpPr>
        <p:spPr bwMode="auto">
          <a:xfrm>
            <a:off x="1371600" y="999067"/>
            <a:ext cx="6372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Franklin Gothic Demi"/>
                <a:cs typeface="Franklin Gothic Demi"/>
              </a:rPr>
              <a:t>Average Budget Escalation for a Cultural Building Project by Type of Project</a:t>
            </a:r>
            <a:endParaRPr lang="en-US" sz="2400" dirty="0">
              <a:latin typeface="Franklin Gothic Demi"/>
              <a:cs typeface="Franklin Gothic Dem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rgbClr val="D09722"/>
                </a:solidFill>
                <a:latin typeface="Arial"/>
                <a:cs typeface="Arial"/>
              </a:rPr>
              <a:t>THE FEASIBILITY OF CULTURAL BUILDING PROJECTS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272079"/>
              </p:ext>
            </p:extLst>
          </p:nvPr>
        </p:nvGraphicFramePr>
        <p:xfrm>
          <a:off x="432391" y="2209800"/>
          <a:ext cx="8229599" cy="14478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528133"/>
                <a:gridCol w="1351300"/>
                <a:gridCol w="2376708"/>
                <a:gridCol w="1973458"/>
              </a:tblGrid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Producing Theaters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Museums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Nonresident PACs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Resident PACs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92%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46%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62%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64%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71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Box 4"/>
          <p:cNvSpPr txBox="1">
            <a:spLocks noChangeArrowheads="1"/>
          </p:cNvSpPr>
          <p:nvPr/>
        </p:nvSpPr>
        <p:spPr bwMode="auto">
          <a:xfrm>
            <a:off x="1219200" y="1018117"/>
            <a:ext cx="69056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/>
                <a:cs typeface="Arial"/>
              </a:rPr>
              <a:t>Percentage </a:t>
            </a:r>
            <a:r>
              <a:rPr lang="en-US" sz="2200" dirty="0">
                <a:latin typeface="Arial"/>
                <a:cs typeface="Arial"/>
              </a:rPr>
              <a:t>of Organizations that had Higher, Lower, or Same Revenues and Expenses as Projected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rgbClr val="D09722"/>
                </a:solidFill>
                <a:latin typeface="Arial"/>
                <a:cs typeface="Arial"/>
              </a:rPr>
              <a:t>THE FEASIBILITY OF CULTURAL BUILDING PROJECTS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graphicFrame>
        <p:nvGraphicFramePr>
          <p:cNvPr id="8" name="Content Placeholder 4" descr="Sample table with 3 columns, 4 rows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024269"/>
              </p:ext>
            </p:extLst>
          </p:nvPr>
        </p:nvGraphicFramePr>
        <p:xfrm>
          <a:off x="838200" y="2209800"/>
          <a:ext cx="7239000" cy="22891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22826"/>
                <a:gridCol w="2203174"/>
                <a:gridCol w="2413000"/>
              </a:tblGrid>
              <a:tr h="572294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Revenues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Expenses</a:t>
                      </a:r>
                      <a:endParaRPr lang="en-US" sz="1800" b="0" dirty="0"/>
                    </a:p>
                  </a:txBody>
                  <a:tcPr anchor="ctr"/>
                </a:tc>
              </a:tr>
              <a:tr h="57229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Higher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20%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59%</a:t>
                      </a:r>
                      <a:endParaRPr lang="en-US" sz="1800" dirty="0"/>
                    </a:p>
                  </a:txBody>
                  <a:tcPr anchor="ctr"/>
                </a:tc>
              </a:tr>
              <a:tr h="57229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Lower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54%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7%</a:t>
                      </a:r>
                      <a:endParaRPr lang="en-US" sz="1800" dirty="0"/>
                    </a:p>
                  </a:txBody>
                  <a:tcPr anchor="ctr"/>
                </a:tc>
              </a:tr>
              <a:tr h="57229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Same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8%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27%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94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008" y="1032933"/>
            <a:ext cx="8251209" cy="4672312"/>
          </a:xfrm>
        </p:spPr>
        <p:txBody>
          <a:bodyPr>
            <a:noAutofit/>
          </a:bodyPr>
          <a:lstStyle/>
          <a:p>
            <a:pPr marL="233363" indent="-233363">
              <a:buNone/>
            </a:pPr>
            <a:r>
              <a:rPr lang="en-US" sz="1800" dirty="0" smtClean="0">
                <a:latin typeface="Arial"/>
                <a:cs typeface="Arial"/>
              </a:rPr>
              <a:t>•	There </a:t>
            </a:r>
            <a:r>
              <a:rPr lang="en-US" sz="1800" dirty="0">
                <a:latin typeface="Arial"/>
                <a:cs typeface="Arial"/>
              </a:rPr>
              <a:t>is </a:t>
            </a:r>
            <a:r>
              <a:rPr lang="en-US" sz="1800" b="1" dirty="0">
                <a:latin typeface="Arial"/>
                <a:cs typeface="Arial"/>
              </a:rPr>
              <a:t>no clear pattern of spillover effects (negative </a:t>
            </a:r>
            <a:r>
              <a:rPr lang="en-US" sz="1800" b="1" dirty="0" smtClean="0">
                <a:latin typeface="Arial"/>
                <a:cs typeface="Arial"/>
              </a:rPr>
              <a:t>or positive</a:t>
            </a:r>
            <a:r>
              <a:rPr lang="en-US" sz="1800" b="1" dirty="0">
                <a:latin typeface="Arial"/>
                <a:cs typeface="Arial"/>
              </a:rPr>
              <a:t>) </a:t>
            </a:r>
            <a:r>
              <a:rPr lang="en-US" sz="1800" dirty="0">
                <a:latin typeface="Arial"/>
                <a:cs typeface="Arial"/>
              </a:rPr>
              <a:t>of </a:t>
            </a:r>
            <a:r>
              <a:rPr lang="en-US" sz="1800" dirty="0" smtClean="0">
                <a:latin typeface="Arial"/>
                <a:cs typeface="Arial"/>
              </a:rPr>
              <a:t>specific </a:t>
            </a:r>
            <a:r>
              <a:rPr lang="en-US" sz="1800" dirty="0">
                <a:latin typeface="Arial"/>
                <a:cs typeface="Arial"/>
              </a:rPr>
              <a:t>cultural building projects on </a:t>
            </a:r>
            <a:r>
              <a:rPr lang="en-US" sz="1800" dirty="0" smtClean="0">
                <a:latin typeface="Arial"/>
                <a:cs typeface="Arial"/>
              </a:rPr>
              <a:t>non-building local </a:t>
            </a:r>
            <a:r>
              <a:rPr lang="en-US" sz="1800" dirty="0">
                <a:latin typeface="Arial"/>
                <a:cs typeface="Arial"/>
              </a:rPr>
              <a:t>cultural organizations and the greater </a:t>
            </a:r>
            <a:r>
              <a:rPr lang="en-US" sz="1800" dirty="0" smtClean="0">
                <a:latin typeface="Arial"/>
                <a:cs typeface="Arial"/>
              </a:rPr>
              <a:t>community</a:t>
            </a:r>
          </a:p>
          <a:p>
            <a:pPr marL="233363" indent="-233363">
              <a:buNone/>
            </a:pPr>
            <a:endParaRPr lang="en-US" sz="1800" b="1" dirty="0" smtClean="0">
              <a:latin typeface="Arial"/>
              <a:cs typeface="Arial"/>
            </a:endParaRPr>
          </a:p>
          <a:p>
            <a:pPr marL="233363" indent="-233363">
              <a:buNone/>
            </a:pPr>
            <a:r>
              <a:rPr lang="en-US" sz="1800" b="1" dirty="0" smtClean="0">
                <a:latin typeface="Arial"/>
                <a:cs typeface="Arial"/>
              </a:rPr>
              <a:t>•	Few </a:t>
            </a:r>
            <a:r>
              <a:rPr lang="en-US" sz="1800" b="1" dirty="0">
                <a:latin typeface="Arial"/>
                <a:cs typeface="Arial"/>
              </a:rPr>
              <a:t>organizations viewed themselves as competitors </a:t>
            </a:r>
            <a:r>
              <a:rPr lang="en-US" sz="1800" dirty="0">
                <a:latin typeface="Arial"/>
                <a:cs typeface="Arial"/>
              </a:rPr>
              <a:t>of </a:t>
            </a:r>
            <a:r>
              <a:rPr lang="en-US" sz="1800" dirty="0" smtClean="0">
                <a:latin typeface="Arial"/>
                <a:cs typeface="Arial"/>
              </a:rPr>
              <a:t>the organization </a:t>
            </a:r>
            <a:r>
              <a:rPr lang="en-US" sz="1800" dirty="0">
                <a:latin typeface="Arial"/>
                <a:cs typeface="Arial"/>
              </a:rPr>
              <a:t>that was expanding its </a:t>
            </a:r>
            <a:r>
              <a:rPr lang="en-US" sz="1800" dirty="0" smtClean="0">
                <a:latin typeface="Arial"/>
                <a:cs typeface="Arial"/>
              </a:rPr>
              <a:t>facility.</a:t>
            </a:r>
          </a:p>
          <a:p>
            <a:pPr marL="233363" indent="-233363">
              <a:buNone/>
            </a:pPr>
            <a:endParaRPr lang="en-US" sz="1800" dirty="0" smtClean="0">
              <a:latin typeface="Arial"/>
              <a:cs typeface="Arial"/>
            </a:endParaRPr>
          </a:p>
          <a:p>
            <a:pPr marL="233363" indent="-233363">
              <a:buNone/>
            </a:pPr>
            <a:r>
              <a:rPr lang="en-US" sz="1800" dirty="0" smtClean="0">
                <a:latin typeface="Arial"/>
                <a:cs typeface="Arial"/>
              </a:rPr>
              <a:t>•	There </a:t>
            </a:r>
            <a:r>
              <a:rPr lang="en-US" sz="1800" dirty="0">
                <a:latin typeface="Arial"/>
                <a:cs typeface="Arial"/>
              </a:rPr>
              <a:t>was only </a:t>
            </a:r>
            <a:r>
              <a:rPr lang="en-US" sz="1800" b="1" dirty="0">
                <a:latin typeface="Arial"/>
                <a:cs typeface="Arial"/>
              </a:rPr>
              <a:t>limited evidence </a:t>
            </a:r>
            <a:r>
              <a:rPr lang="en-US" sz="1800" dirty="0">
                <a:latin typeface="Arial"/>
                <a:cs typeface="Arial"/>
              </a:rPr>
              <a:t>that cultural building </a:t>
            </a:r>
            <a:r>
              <a:rPr lang="en-US" sz="1800" dirty="0" smtClean="0">
                <a:latin typeface="Arial"/>
                <a:cs typeface="Arial"/>
              </a:rPr>
              <a:t>has significant </a:t>
            </a:r>
            <a:r>
              <a:rPr lang="en-US" sz="1800" dirty="0">
                <a:latin typeface="Arial"/>
                <a:cs typeface="Arial"/>
              </a:rPr>
              <a:t>effects on the </a:t>
            </a:r>
            <a:r>
              <a:rPr lang="en-US" sz="1800" b="1" dirty="0">
                <a:latin typeface="Arial"/>
                <a:cs typeface="Arial"/>
              </a:rPr>
              <a:t>overall changes in the number </a:t>
            </a:r>
            <a:r>
              <a:rPr lang="en-US" sz="1800" b="1" dirty="0" smtClean="0">
                <a:latin typeface="Arial"/>
                <a:cs typeface="Arial"/>
              </a:rPr>
              <a:t>of arts </a:t>
            </a:r>
            <a:r>
              <a:rPr lang="en-US" sz="1800" b="1" dirty="0">
                <a:latin typeface="Arial"/>
                <a:cs typeface="Arial"/>
              </a:rPr>
              <a:t>organizations</a:t>
            </a:r>
            <a:r>
              <a:rPr lang="en-US" sz="1800" dirty="0">
                <a:latin typeface="Arial"/>
                <a:cs typeface="Arial"/>
              </a:rPr>
              <a:t>, their employment, or payrolls.</a:t>
            </a:r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14800"/>
            <a:ext cx="8202168" cy="1678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EFFECTS ON COMMUNITIES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881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198858" cy="498348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CASE STUDY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Art Institute of Chicago</a:t>
            </a:r>
          </a:p>
          <a:p>
            <a:pPr algn="l"/>
            <a:endParaRPr lang="en-US" sz="14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38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02168" cy="4983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CASE STUDY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Taubman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Museum of Art, Roanoke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sz="14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57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12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4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02168" cy="4983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CASE STUDY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Long Center, Austin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sz="14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473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02168" cy="4983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CASE STUDY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AT&amp;T PAC, Dallas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sz="14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20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DIMENSIONS OF SUCCESSFUL PROJECTS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sp>
        <p:nvSpPr>
          <p:cNvPr id="7" name="Text Box 292"/>
          <p:cNvSpPr txBox="1">
            <a:spLocks noChangeArrowheads="1"/>
          </p:cNvSpPr>
          <p:nvPr/>
        </p:nvSpPr>
        <p:spPr bwMode="auto">
          <a:xfrm>
            <a:off x="4572000" y="1219200"/>
            <a:ext cx="461665" cy="1882775"/>
          </a:xfrm>
          <a:prstGeom prst="rect">
            <a:avLst/>
          </a:prstGeom>
          <a:noFill/>
          <a:ln>
            <a:noFill/>
          </a:ln>
          <a:extLst/>
        </p:spPr>
        <p:txBody>
          <a:bodyPr vert="vert" upright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Garamond"/>
                <a:ea typeface="ＭＳ 明朝"/>
                <a:cs typeface="ＭＳ Ｐゴシック" charset="0"/>
              </a:rPr>
              <a:t>Consistency</a:t>
            </a:r>
            <a:endParaRPr lang="en-US" dirty="0">
              <a:latin typeface="Times New Roman"/>
              <a:ea typeface="ＭＳ 明朝"/>
              <a:cs typeface="ＭＳ Ｐゴシック" charset="0"/>
            </a:endParaRPr>
          </a:p>
        </p:txBody>
      </p:sp>
      <p:sp>
        <p:nvSpPr>
          <p:cNvPr id="12" name="Text Box 291"/>
          <p:cNvSpPr txBox="1">
            <a:spLocks/>
          </p:cNvSpPr>
          <p:nvPr/>
        </p:nvSpPr>
        <p:spPr>
          <a:xfrm>
            <a:off x="4114800" y="1219200"/>
            <a:ext cx="461665" cy="188214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Garamond"/>
                <a:ea typeface="ＭＳ 明朝"/>
                <a:cs typeface="ＭＳ Ｐゴシック" charset="0"/>
              </a:rPr>
              <a:t>Mission driven</a:t>
            </a:r>
            <a:endParaRPr lang="en-US" dirty="0">
              <a:latin typeface="Times New Roman"/>
              <a:ea typeface="ＭＳ 明朝"/>
              <a:cs typeface="ＭＳ Ｐゴシック" charset="0"/>
            </a:endParaRPr>
          </a:p>
        </p:txBody>
      </p:sp>
      <p:sp>
        <p:nvSpPr>
          <p:cNvPr id="13" name="Text Box 298"/>
          <p:cNvSpPr txBox="1">
            <a:spLocks noChangeArrowheads="1"/>
          </p:cNvSpPr>
          <p:nvPr/>
        </p:nvSpPr>
        <p:spPr bwMode="auto">
          <a:xfrm>
            <a:off x="4572000" y="3657600"/>
            <a:ext cx="461665" cy="1882775"/>
          </a:xfrm>
          <a:prstGeom prst="rect">
            <a:avLst/>
          </a:prstGeom>
          <a:noFill/>
          <a:ln>
            <a:noFill/>
          </a:ln>
          <a:extLst/>
        </p:spPr>
        <p:txBody>
          <a:bodyPr vert="vert" upright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Garamond"/>
                <a:ea typeface="ＭＳ 明朝"/>
                <a:cs typeface="ＭＳ Ｐゴシック" charset="0"/>
              </a:rPr>
              <a:t>Expense Control</a:t>
            </a:r>
            <a:endParaRPr lang="en-US" dirty="0">
              <a:latin typeface="Times New Roman"/>
              <a:ea typeface="ＭＳ 明朝"/>
              <a:cs typeface="ＭＳ Ｐゴシック" charset="0"/>
            </a:endParaRPr>
          </a:p>
        </p:txBody>
      </p:sp>
      <p:sp>
        <p:nvSpPr>
          <p:cNvPr id="14" name="Text Box 297"/>
          <p:cNvSpPr txBox="1">
            <a:spLocks/>
          </p:cNvSpPr>
          <p:nvPr/>
        </p:nvSpPr>
        <p:spPr>
          <a:xfrm>
            <a:off x="4114800" y="3733800"/>
            <a:ext cx="461665" cy="171069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Garamond"/>
                <a:ea typeface="ＭＳ 明朝"/>
                <a:cs typeface="ＭＳ Ｐゴシック" charset="0"/>
              </a:rPr>
              <a:t>Timeline</a:t>
            </a:r>
            <a:endParaRPr lang="en-US" dirty="0">
              <a:latin typeface="Times New Roman"/>
              <a:ea typeface="ＭＳ 明朝"/>
              <a:cs typeface="ＭＳ Ｐゴシック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114800" y="3124200"/>
            <a:ext cx="974725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3D372E"/>
                </a:solidFill>
                <a:latin typeface="Garamond" charset="0"/>
                <a:ea typeface="Calibri" charset="0"/>
                <a:cs typeface="Times New Roman" charset="0"/>
              </a:rPr>
              <a:t>Success</a:t>
            </a:r>
            <a:endParaRPr lang="en-US" sz="1600" dirty="0">
              <a:solidFill>
                <a:srgbClr val="3D372E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6" name="Text Box 31"/>
          <p:cNvSpPr txBox="1">
            <a:spLocks/>
          </p:cNvSpPr>
          <p:nvPr/>
        </p:nvSpPr>
        <p:spPr bwMode="auto">
          <a:xfrm>
            <a:off x="2286000" y="1981200"/>
            <a:ext cx="16700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1" dirty="0">
                <a:latin typeface="Garamond" charset="0"/>
                <a:ea typeface="MS Mincho" charset="0"/>
                <a:cs typeface="Calibri" charset="0"/>
              </a:rPr>
              <a:t>Motivation</a:t>
            </a:r>
            <a:endParaRPr lang="en-US" dirty="0">
              <a:latin typeface="Times New Roman" charset="0"/>
              <a:ea typeface="MS Mincho" charset="0"/>
              <a:cs typeface="Calibri" charset="0"/>
            </a:endParaRPr>
          </a:p>
        </p:txBody>
      </p:sp>
      <p:sp>
        <p:nvSpPr>
          <p:cNvPr id="17" name="Text Box 289"/>
          <p:cNvSpPr txBox="1">
            <a:spLocks/>
          </p:cNvSpPr>
          <p:nvPr/>
        </p:nvSpPr>
        <p:spPr bwMode="auto">
          <a:xfrm>
            <a:off x="4038600" y="5867400"/>
            <a:ext cx="16700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300" b="1">
                <a:solidFill>
                  <a:srgbClr val="FFFFFF"/>
                </a:solidFill>
                <a:latin typeface="Garamond" charset="0"/>
                <a:ea typeface="MS Mincho" charset="0"/>
                <a:cs typeface="Calibri" charset="0"/>
              </a:rPr>
              <a:t>Processes</a:t>
            </a:r>
            <a:endParaRPr lang="en-US" sz="1200">
              <a:solidFill>
                <a:srgbClr val="FFFFFF"/>
              </a:solidFill>
              <a:latin typeface="Times New Roman" charset="0"/>
              <a:ea typeface="MS Mincho" charset="0"/>
              <a:cs typeface="Calibri" charset="0"/>
            </a:endParaRPr>
          </a:p>
        </p:txBody>
      </p:sp>
      <p:sp>
        <p:nvSpPr>
          <p:cNvPr id="18" name="Text Box 290"/>
          <p:cNvSpPr txBox="1">
            <a:spLocks/>
          </p:cNvSpPr>
          <p:nvPr/>
        </p:nvSpPr>
        <p:spPr bwMode="auto">
          <a:xfrm>
            <a:off x="6553200" y="5867400"/>
            <a:ext cx="16700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300" b="1">
                <a:solidFill>
                  <a:srgbClr val="FFFFFF"/>
                </a:solidFill>
                <a:latin typeface="Garamond" charset="0"/>
                <a:ea typeface="MS Mincho" charset="0"/>
                <a:cs typeface="Calibri" charset="0"/>
              </a:rPr>
              <a:t>Outcomes</a:t>
            </a:r>
            <a:endParaRPr lang="en-US" sz="1200">
              <a:solidFill>
                <a:srgbClr val="FFFFFF"/>
              </a:solidFill>
              <a:latin typeface="Times New Roman" charset="0"/>
              <a:ea typeface="MS Mincho" charset="0"/>
              <a:cs typeface="Calibri" charset="0"/>
            </a:endParaRPr>
          </a:p>
        </p:txBody>
      </p:sp>
      <p:cxnSp>
        <p:nvCxnSpPr>
          <p:cNvPr id="19" name="Straight Arrow Connector 22"/>
          <p:cNvCxnSpPr>
            <a:cxnSpLocks/>
          </p:cNvCxnSpPr>
          <p:nvPr/>
        </p:nvCxnSpPr>
        <p:spPr bwMode="auto">
          <a:xfrm flipV="1">
            <a:off x="1905000" y="3276600"/>
            <a:ext cx="2133600" cy="1587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24"/>
          <p:cNvCxnSpPr>
            <a:cxnSpLocks/>
          </p:cNvCxnSpPr>
          <p:nvPr/>
        </p:nvCxnSpPr>
        <p:spPr bwMode="auto">
          <a:xfrm flipH="1">
            <a:off x="5181600" y="3276600"/>
            <a:ext cx="2133600" cy="317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6"/>
          <p:cNvCxnSpPr>
            <a:cxnSpLocks/>
          </p:cNvCxnSpPr>
          <p:nvPr/>
        </p:nvCxnSpPr>
        <p:spPr bwMode="auto">
          <a:xfrm flipV="1">
            <a:off x="4572000" y="3657600"/>
            <a:ext cx="0" cy="1882776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293"/>
          <p:cNvSpPr txBox="1">
            <a:spLocks/>
          </p:cNvSpPr>
          <p:nvPr/>
        </p:nvSpPr>
        <p:spPr bwMode="auto">
          <a:xfrm>
            <a:off x="5029200" y="2895600"/>
            <a:ext cx="2352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1" i="1" dirty="0">
                <a:solidFill>
                  <a:srgbClr val="000000"/>
                </a:solidFill>
                <a:latin typeface="Garamond" charset="0"/>
                <a:ea typeface="MS Mincho" charset="0"/>
                <a:cs typeface="MS Mincho" charset="0"/>
              </a:rPr>
              <a:t>Clarity</a:t>
            </a:r>
            <a:endParaRPr lang="en-US" dirty="0">
              <a:latin typeface="Times New Roman" charset="0"/>
              <a:ea typeface="MS Mincho" charset="0"/>
              <a:cs typeface="MS Mincho" charset="0"/>
            </a:endParaRPr>
          </a:p>
        </p:txBody>
      </p:sp>
      <p:sp>
        <p:nvSpPr>
          <p:cNvPr id="23" name="Text Box 294"/>
          <p:cNvSpPr txBox="1">
            <a:spLocks/>
          </p:cNvSpPr>
          <p:nvPr/>
        </p:nvSpPr>
        <p:spPr bwMode="auto">
          <a:xfrm>
            <a:off x="5105400" y="3276600"/>
            <a:ext cx="2352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1" i="1" dirty="0">
                <a:solidFill>
                  <a:srgbClr val="000000"/>
                </a:solidFill>
                <a:latin typeface="Garamond" charset="0"/>
                <a:ea typeface="MS Mincho" charset="0"/>
                <a:cs typeface="MS Mincho" charset="0"/>
              </a:rPr>
              <a:t>Revenue Generation</a:t>
            </a:r>
            <a:endParaRPr lang="en-US" dirty="0">
              <a:latin typeface="Times New Roman" charset="0"/>
              <a:ea typeface="MS Mincho" charset="0"/>
              <a:cs typeface="MS Mincho" charset="0"/>
            </a:endParaRPr>
          </a:p>
        </p:txBody>
      </p:sp>
      <p:sp>
        <p:nvSpPr>
          <p:cNvPr id="24" name="Text Box 295"/>
          <p:cNvSpPr txBox="1">
            <a:spLocks/>
          </p:cNvSpPr>
          <p:nvPr/>
        </p:nvSpPr>
        <p:spPr bwMode="auto">
          <a:xfrm>
            <a:off x="1905000" y="3352800"/>
            <a:ext cx="2352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1" i="1" dirty="0">
                <a:solidFill>
                  <a:srgbClr val="000000"/>
                </a:solidFill>
                <a:latin typeface="Garamond" charset="0"/>
                <a:ea typeface="MS Mincho" charset="0"/>
                <a:cs typeface="MS Mincho" charset="0"/>
              </a:rPr>
              <a:t>Community Feedback</a:t>
            </a:r>
            <a:endParaRPr lang="en-US" dirty="0">
              <a:latin typeface="Times New Roman" charset="0"/>
              <a:ea typeface="MS Mincho" charset="0"/>
              <a:cs typeface="MS Mincho" charset="0"/>
            </a:endParaRPr>
          </a:p>
        </p:txBody>
      </p:sp>
      <p:sp>
        <p:nvSpPr>
          <p:cNvPr id="25" name="Text Box 296"/>
          <p:cNvSpPr txBox="1">
            <a:spLocks/>
          </p:cNvSpPr>
          <p:nvPr/>
        </p:nvSpPr>
        <p:spPr bwMode="auto">
          <a:xfrm>
            <a:off x="1905000" y="2895600"/>
            <a:ext cx="2352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1" i="1" dirty="0">
                <a:solidFill>
                  <a:srgbClr val="000000"/>
                </a:solidFill>
                <a:latin typeface="Garamond" charset="0"/>
                <a:ea typeface="MS Mincho" charset="0"/>
                <a:cs typeface="MS Mincho" charset="0"/>
              </a:rPr>
              <a:t>Demand Assessment</a:t>
            </a:r>
            <a:endParaRPr lang="en-US" dirty="0">
              <a:latin typeface="Times New Roman" charset="0"/>
              <a:ea typeface="MS Mincho" charset="0"/>
              <a:cs typeface="MS Mincho" charset="0"/>
            </a:endParaRPr>
          </a:p>
        </p:txBody>
      </p:sp>
      <p:sp>
        <p:nvSpPr>
          <p:cNvPr id="26" name="Text Box 31"/>
          <p:cNvSpPr txBox="1">
            <a:spLocks/>
          </p:cNvSpPr>
          <p:nvPr/>
        </p:nvSpPr>
        <p:spPr bwMode="auto">
          <a:xfrm>
            <a:off x="5181600" y="1981200"/>
            <a:ext cx="16700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Garamond" charset="0"/>
                <a:ea typeface="MS Mincho" charset="0"/>
                <a:cs typeface="Calibri" charset="0"/>
              </a:rPr>
              <a:t>Leadership</a:t>
            </a:r>
            <a:endParaRPr lang="en-US" sz="1600" dirty="0">
              <a:latin typeface="Times New Roman" charset="0"/>
              <a:ea typeface="MS Mincho" charset="0"/>
              <a:cs typeface="Calibri" charset="0"/>
            </a:endParaRPr>
          </a:p>
        </p:txBody>
      </p:sp>
      <p:sp>
        <p:nvSpPr>
          <p:cNvPr id="27" name="Text Box 31"/>
          <p:cNvSpPr txBox="1">
            <a:spLocks/>
          </p:cNvSpPr>
          <p:nvPr/>
        </p:nvSpPr>
        <p:spPr bwMode="auto">
          <a:xfrm>
            <a:off x="2286000" y="4343400"/>
            <a:ext cx="16700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Garamond" charset="0"/>
                <a:ea typeface="MS Mincho" charset="0"/>
                <a:cs typeface="Calibri" charset="0"/>
              </a:rPr>
              <a:t>Implementation</a:t>
            </a:r>
            <a:endParaRPr lang="en-US" sz="1600" dirty="0">
              <a:latin typeface="Times New Roman" charset="0"/>
              <a:ea typeface="MS Mincho" charset="0"/>
              <a:cs typeface="Calibri" charset="0"/>
            </a:endParaRPr>
          </a:p>
        </p:txBody>
      </p:sp>
      <p:sp>
        <p:nvSpPr>
          <p:cNvPr id="28" name="Text Box 31"/>
          <p:cNvSpPr txBox="1">
            <a:spLocks/>
          </p:cNvSpPr>
          <p:nvPr/>
        </p:nvSpPr>
        <p:spPr bwMode="auto">
          <a:xfrm>
            <a:off x="5181600" y="4343400"/>
            <a:ext cx="16700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Garamond" charset="0"/>
                <a:ea typeface="MS Mincho" charset="0"/>
                <a:cs typeface="Calibri" charset="0"/>
              </a:rPr>
              <a:t>Outcomes</a:t>
            </a:r>
            <a:endParaRPr lang="en-US" sz="1600" dirty="0">
              <a:latin typeface="Times New Roman" charset="0"/>
              <a:ea typeface="MS Mincho" charset="0"/>
              <a:cs typeface="Calibri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05000" y="1143000"/>
            <a:ext cx="5410200" cy="4397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" name="Straight Arrow Connector 5"/>
          <p:cNvCxnSpPr>
            <a:cxnSpLocks/>
          </p:cNvCxnSpPr>
          <p:nvPr/>
        </p:nvCxnSpPr>
        <p:spPr bwMode="auto">
          <a:xfrm>
            <a:off x="4572000" y="1143000"/>
            <a:ext cx="0" cy="182880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829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1" y="1159932"/>
            <a:ext cx="8403609" cy="4672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Motivation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Artistic Mission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Take time to identify and develop the mission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Commit to the mission and the vision, no matter what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Organizational Need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Distinguish between need and desire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 Assess the demand for the facility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Recognize your competition (other organizations, arts groups, and leisure time activities)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STRATEGIES FOR SUCCESS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11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1" y="1138766"/>
            <a:ext cx="8403609" cy="4672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Leadership</a:t>
            </a:r>
            <a:b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Clarity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Identify Board and Executive leadership early on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Establish a clear chain of command in regard to decision-making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Consistency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Work to ensure continuity of leadership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Have a detailed plan for managing transitions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STRATEGIES FOR SUCCESS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55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1" y="1117599"/>
            <a:ext cx="8403609" cy="4672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Implementation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Project timeline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Take your time during the planning stages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Strategically determine when to announce the project to the public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Receptiveness to feedback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Provide a forum in which critical or dissenting views can be expressed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Avoid getting bogged down by engaging in excessive deliberation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STRATEGIES FOR SUCCESS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00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1" y="1128182"/>
            <a:ext cx="8403609" cy="4672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Outcomes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Revenue generation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 Be conservative with income projections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Raise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funds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for the project </a:t>
            </a:r>
            <a:r>
              <a:rPr lang="en-US" sz="1800" i="1" dirty="0">
                <a:solidFill>
                  <a:srgbClr val="000000"/>
                </a:solidFill>
                <a:latin typeface="Arial"/>
                <a:cs typeface="Arial"/>
              </a:rPr>
              <a:t>before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you start to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build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Establish reliable revenue sources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Expense control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Set a firm limit on the budget, and do not exceed it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Plan for unforeseen expenses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STRATEGIES FOR SUCCESS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508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251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CONTACT US</a:t>
            </a:r>
          </a:p>
          <a:p>
            <a:pPr algn="l"/>
            <a:endParaRPr lang="en-US" sz="1400" b="1" dirty="0" smtClean="0">
              <a:solidFill>
                <a:srgbClr val="D09722"/>
              </a:solidFill>
              <a:latin typeface="Arial"/>
              <a:cs typeface="Arial"/>
            </a:endParaRPr>
          </a:p>
          <a:p>
            <a:pPr algn="l"/>
            <a:endParaRPr lang="en-US" sz="1400" b="1" dirty="0">
              <a:solidFill>
                <a:srgbClr val="D09722"/>
              </a:solidFill>
              <a:latin typeface="Arial"/>
              <a:cs typeface="Arial"/>
            </a:endParaRPr>
          </a:p>
          <a:p>
            <a:pPr algn="l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Joanna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Woronkowicz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Carroll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Joynes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US" sz="2400" b="1" dirty="0" err="1" smtClean="0">
                <a:solidFill>
                  <a:srgbClr val="000000"/>
                </a:solidFill>
                <a:latin typeface="Arial"/>
                <a:cs typeface="Arial"/>
              </a:rPr>
              <a:t>setinstoneresearchers@gmail.com</a:t>
            </a:r>
            <a:endParaRPr lang="en-US" sz="24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08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PROJECT GENESIS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29000"/>
            <a:ext cx="8202168" cy="22332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286000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View from the nonprofit arts sector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Substantial investments into bricks and mortar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Similar challenges among nonprofit arts organizations engaged in building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• Need for a study to induce data-informed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372136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STUDY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115483"/>
            <a:ext cx="8432800" cy="4191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spcBef>
                <a:spcPts val="16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Project Parameters</a:t>
            </a:r>
            <a:b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• Museums</a:t>
            </a:r>
            <a:r>
              <a:rPr lang="en-US" sz="1800" dirty="0">
                <a:latin typeface="Arial"/>
                <a:cs typeface="Arial"/>
              </a:rPr>
              <a:t>, theaters, and performing arts </a:t>
            </a:r>
            <a:r>
              <a:rPr lang="en-US" sz="1800" dirty="0" smtClean="0">
                <a:latin typeface="Arial"/>
                <a:cs typeface="Arial"/>
              </a:rPr>
              <a:t>centers</a:t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• New construction and renovations</a:t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• 1994 to 2008</a:t>
            </a:r>
          </a:p>
          <a:p>
            <a:pPr marL="233363" indent="-233363">
              <a:spcBef>
                <a:spcPts val="1600"/>
              </a:spcBef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Methodology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• Assembled </a:t>
            </a:r>
            <a:r>
              <a:rPr lang="en-US" sz="1800" dirty="0">
                <a:latin typeface="Arial"/>
                <a:cs typeface="Arial"/>
              </a:rPr>
              <a:t>a census of all cultural building </a:t>
            </a:r>
            <a:r>
              <a:rPr lang="en-US" sz="1800" dirty="0" smtClean="0">
                <a:latin typeface="Arial"/>
                <a:cs typeface="Arial"/>
              </a:rPr>
              <a:t>projects</a:t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• Chose </a:t>
            </a:r>
            <a:r>
              <a:rPr lang="en-US" sz="1800" dirty="0">
                <a:latin typeface="Arial"/>
                <a:cs typeface="Arial"/>
              </a:rPr>
              <a:t>a random sample of 56 projects for in-depth </a:t>
            </a:r>
            <a:r>
              <a:rPr lang="en-US" sz="1800" dirty="0" smtClean="0">
                <a:latin typeface="Arial"/>
                <a:cs typeface="Arial"/>
              </a:rPr>
              <a:t>study</a:t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• Interviewed </a:t>
            </a:r>
            <a:r>
              <a:rPr lang="en-US" sz="1800" dirty="0">
                <a:latin typeface="Arial"/>
                <a:cs typeface="Arial"/>
              </a:rPr>
              <a:t>organizations in project communities to examine </a:t>
            </a:r>
            <a:r>
              <a:rPr lang="en-US" sz="1800" dirty="0" smtClean="0">
                <a:latin typeface="Arial"/>
                <a:cs typeface="Arial"/>
              </a:rPr>
              <a:t>spill</a:t>
            </a:r>
            <a:r>
              <a:rPr lang="en-US" sz="1800" dirty="0">
                <a:latin typeface="Arial"/>
                <a:cs typeface="Arial"/>
              </a:rPr>
              <a:t>-over </a:t>
            </a:r>
            <a:r>
              <a:rPr lang="en-US" sz="1800" dirty="0" smtClean="0">
                <a:latin typeface="Arial"/>
                <a:cs typeface="Arial"/>
              </a:rPr>
              <a:t>effects</a:t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• Developed </a:t>
            </a:r>
            <a:r>
              <a:rPr lang="en-US" sz="1800" dirty="0">
                <a:latin typeface="Arial"/>
                <a:cs typeface="Arial"/>
              </a:rPr>
              <a:t>case studies</a:t>
            </a:r>
          </a:p>
          <a:p>
            <a:pPr marL="233363" lvl="1" indent="-233363">
              <a:spcBef>
                <a:spcPts val="800"/>
              </a:spcBef>
            </a:pP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84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584"/>
            <a:ext cx="8229600" cy="2895600"/>
          </a:xfrm>
        </p:spPr>
        <p:txBody>
          <a:bodyPr lIns="0" tIns="0" rIns="0" bIns="0">
            <a:noAutofit/>
          </a:bodyPr>
          <a:lstStyle/>
          <a:p>
            <a:pPr marL="233363" indent="-233363">
              <a:buNone/>
            </a:pPr>
            <a:r>
              <a:rPr lang="en-US" sz="2000" dirty="0" smtClean="0">
                <a:latin typeface="Arial"/>
                <a:cs typeface="Arial"/>
              </a:rPr>
              <a:t>•	What was the extent of building in the cultural sector?</a:t>
            </a:r>
          </a:p>
          <a:p>
            <a:pPr marL="233363" indent="-233363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233363" indent="-233363">
              <a:buNone/>
            </a:pPr>
            <a:r>
              <a:rPr lang="en-US" sz="2000" dirty="0" smtClean="0">
                <a:latin typeface="Arial"/>
                <a:cs typeface="Arial"/>
              </a:rPr>
              <a:t>•	Why did cities and organizations invest in building?</a:t>
            </a:r>
          </a:p>
          <a:p>
            <a:pPr marL="233363" indent="-233363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233363" indent="-233363">
              <a:buNone/>
            </a:pPr>
            <a:r>
              <a:rPr lang="en-US" sz="2000" dirty="0" smtClean="0">
                <a:latin typeface="Arial"/>
                <a:cs typeface="Arial"/>
              </a:rPr>
              <a:t>•	What were the characteristics of successful projects?</a:t>
            </a:r>
          </a:p>
          <a:p>
            <a:pPr marL="233363" indent="-233363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233363" indent="-233363">
              <a:buNone/>
            </a:pPr>
            <a:r>
              <a:rPr lang="en-US" sz="2000" dirty="0" smtClean="0">
                <a:latin typeface="Arial"/>
                <a:cs typeface="Arial"/>
              </a:rPr>
              <a:t>•	What was the impact of building on communities?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RESEARCH QUESTIONS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6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334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rgbClr val="D09722"/>
                </a:solidFill>
                <a:latin typeface="Arial"/>
                <a:cs typeface="Arial"/>
              </a:rPr>
              <a:t>THE LANDSCAPE OF CULTURAL BUILDING</a:t>
            </a:r>
            <a:endParaRPr lang="en-US" sz="1800" b="1" dirty="0">
              <a:solidFill>
                <a:srgbClr val="D09722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2364317" cy="4794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457200"/>
            <a:ext cx="8229600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" y="914400"/>
            <a:ext cx="8197850" cy="5745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aseline="30000" dirty="0">
                <a:latin typeface="Arial"/>
                <a:cs typeface="Arial"/>
              </a:rPr>
              <a:t>There was a </a:t>
            </a:r>
            <a:r>
              <a:rPr lang="en-US" sz="2800" b="1" baseline="30000" dirty="0">
                <a:latin typeface="Arial"/>
                <a:cs typeface="Arial"/>
              </a:rPr>
              <a:t>substantial increase</a:t>
            </a:r>
            <a:r>
              <a:rPr lang="en-US" sz="2800" baseline="30000" dirty="0">
                <a:latin typeface="Arial"/>
                <a:cs typeface="Arial"/>
              </a:rPr>
              <a:t> in cultural facilities building, particularly between 1998 and 2001, the “building boom.”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128379"/>
              </p:ext>
            </p:extLst>
          </p:nvPr>
        </p:nvGraphicFramePr>
        <p:xfrm>
          <a:off x="457200" y="1524000"/>
          <a:ext cx="8077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5352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itySketch">
    <a:dk1>
      <a:srgbClr val="3D372E"/>
    </a:dk1>
    <a:lt1>
      <a:sysClr val="window" lastClr="FFFFFF"/>
    </a:lt1>
    <a:dk2>
      <a:srgbClr val="000000"/>
    </a:dk2>
    <a:lt2>
      <a:srgbClr val="E0ECE1"/>
    </a:lt2>
    <a:accent1>
      <a:srgbClr val="B2D0B4"/>
    </a:accent1>
    <a:accent2>
      <a:srgbClr val="88A5BA"/>
    </a:accent2>
    <a:accent3>
      <a:srgbClr val="909F5F"/>
    </a:accent3>
    <a:accent4>
      <a:srgbClr val="C9A057"/>
    </a:accent4>
    <a:accent5>
      <a:srgbClr val="DA7D60"/>
    </a:accent5>
    <a:accent6>
      <a:srgbClr val="978975"/>
    </a:accent6>
    <a:hlink>
      <a:srgbClr val="C9A057"/>
    </a:hlink>
    <a:folHlink>
      <a:srgbClr val="978975"/>
    </a:folHlink>
  </a:clrScheme>
  <a:fontScheme name="Century Schoolbook">
    <a:majorFont>
      <a:latin typeface="Century Schoolbook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Schoolbook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911</Words>
  <Application>Microsoft Macintosh PowerPoint</Application>
  <PresentationFormat>On-screen Show (4:3)</PresentationFormat>
  <Paragraphs>305</Paragraphs>
  <Slides>57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RESEARCH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 IN STONE</dc:title>
  <dc:creator>Will Anderson</dc:creator>
  <cp:lastModifiedBy>Joanna Woronkowicz</cp:lastModifiedBy>
  <cp:revision>143</cp:revision>
  <cp:lastPrinted>2012-06-19T18:44:11Z</cp:lastPrinted>
  <dcterms:created xsi:type="dcterms:W3CDTF">2012-06-13T21:23:19Z</dcterms:created>
  <dcterms:modified xsi:type="dcterms:W3CDTF">2013-05-10T14:28:16Z</dcterms:modified>
</cp:coreProperties>
</file>